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</p:sldMasterIdLst>
  <p:notesMasterIdLst>
    <p:notesMasterId r:id="rId32"/>
  </p:notesMasterIdLst>
  <p:sldIdLst>
    <p:sldId id="256" r:id="rId2"/>
    <p:sldId id="408" r:id="rId3"/>
    <p:sldId id="409" r:id="rId4"/>
    <p:sldId id="373" r:id="rId5"/>
    <p:sldId id="395" r:id="rId6"/>
    <p:sldId id="393" r:id="rId7"/>
    <p:sldId id="394" r:id="rId8"/>
    <p:sldId id="418" r:id="rId9"/>
    <p:sldId id="407" r:id="rId10"/>
    <p:sldId id="419" r:id="rId11"/>
    <p:sldId id="384" r:id="rId12"/>
    <p:sldId id="385" r:id="rId13"/>
    <p:sldId id="386" r:id="rId14"/>
    <p:sldId id="390" r:id="rId15"/>
    <p:sldId id="397" r:id="rId16"/>
    <p:sldId id="416" r:id="rId17"/>
    <p:sldId id="396" r:id="rId18"/>
    <p:sldId id="398" r:id="rId19"/>
    <p:sldId id="417" r:id="rId20"/>
    <p:sldId id="391" r:id="rId21"/>
    <p:sldId id="401" r:id="rId22"/>
    <p:sldId id="403" r:id="rId23"/>
    <p:sldId id="421" r:id="rId24"/>
    <p:sldId id="402" r:id="rId25"/>
    <p:sldId id="420" r:id="rId26"/>
    <p:sldId id="406" r:id="rId27"/>
    <p:sldId id="404" r:id="rId28"/>
    <p:sldId id="422" r:id="rId29"/>
    <p:sldId id="415" r:id="rId30"/>
    <p:sldId id="262" r:id="rId31"/>
  </p:sldIdLst>
  <p:sldSz cx="12192000" cy="6858000"/>
  <p:notesSz cx="6797675" cy="9926638"/>
  <p:defaultTextStyle>
    <a:defPPr lvl="0">
      <a:defRPr lang="es-PE"/>
    </a:defPPr>
    <a:lvl1pPr lvl="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8"/>
    <a:srgbClr val="10C4DC"/>
    <a:srgbClr val="33AFB8"/>
    <a:srgbClr val="6BAC48"/>
    <a:srgbClr val="F29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86727" autoAdjust="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69E660-A7B0-4D9A-9D51-630A4FB8183F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P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51F169-DF03-46D6-BE2C-0BFB70814A9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00200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42F59B-C73C-4F2A-B40B-9A2D4C03D335}" type="slidenum">
              <a:rPr lang="es-ES" altLang="es-PE"/>
              <a:pPr/>
              <a:t>2</a:t>
            </a:fld>
            <a:endParaRPr lang="es-ES" altLang="es-P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7505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61D9FB-86E8-4AB5-BAE5-D9BB55FCD609}" type="slidenum">
              <a:rPr lang="es-ES" altLang="es-PE"/>
              <a:pPr/>
              <a:t>3</a:t>
            </a:fld>
            <a:endParaRPr lang="es-ES" altLang="es-PE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3331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B1EF-058F-4365-8BB0-0497DC9D29F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651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51F169-DF03-46D6-BE2C-0BFB70814A9A}" type="slidenum">
              <a:rPr lang="es-PE" altLang="es-PE" smtClean="0"/>
              <a:pPr>
                <a:defRPr/>
              </a:pPr>
              <a:t>8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178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775232-6CFE-480F-B7ED-2C49CAF26ADF}" type="slidenum">
              <a:rPr lang="es-PE" altLang="es-PE" smtClean="0">
                <a:latin typeface="Calibri" panose="020F0502020204030204" pitchFamily="34" charset="0"/>
              </a:rPr>
              <a:pPr/>
              <a:t>16</a:t>
            </a:fld>
            <a:endParaRPr lang="es-PE" altLang="es-P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2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FC2C94-9BB5-4C09-8CB5-9AA59902FE76}" type="slidenum">
              <a:rPr lang="es-PE" altLang="es-PE" smtClean="0">
                <a:latin typeface="Calibri" panose="020F0502020204030204" pitchFamily="34" charset="0"/>
              </a:rPr>
              <a:pPr/>
              <a:t>19</a:t>
            </a:fld>
            <a:endParaRPr lang="es-PE" altLang="es-P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9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3F41-7A15-4243-A36E-B4F9B8C48AD6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3791-3663-4A46-AD5B-B0F51648D2B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954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63C3-0248-47F5-9D7C-B55207AE18AD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D405-2856-4579-99CC-58A25085A58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7962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41F1-17ED-474B-A625-FA8D98D11F99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B804-B50C-43F5-BDFA-67CB869135F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30465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AD29-593C-4891-8955-D9F57A848E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822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704850"/>
            <a:ext cx="10972800" cy="5619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BED5A-F20B-4B35-BEA0-E3C3A03E7784}" type="datetime1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02A3-4C1D-46A9-98CD-278E3A53F67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944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D334-D6D5-407C-9591-16A5CF170412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2706B-2AD1-46B6-8FBC-BACCC3A8827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7149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4E3C-BA68-4D4C-8725-FD83A8239C88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1391-84A7-4884-B310-B04036331A7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87615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6E7D-1ABB-44F0-B628-6F6797E243CE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789A-FA54-4116-A20B-FFA0336807C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639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60BF-4474-4261-93B6-E6D7F927D1FD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6FF4-2B12-46A3-89F7-E3B9650D921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68884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699F-283E-44AB-9C11-94720134FC0F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6C9F-568D-43EE-913C-93C33B36FCB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22399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4304-0F70-475B-96B3-E1773012C125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C661-5709-49B3-9998-597DF0F9876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16750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F577-36EC-4937-A8CE-E1E605A6DA5C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FE85-F63D-4DF1-A00C-286535AD8C2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26476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48E6-DE58-4030-9EEC-C747406FEFC2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580B-11C5-405E-93F1-8D51EE7E9C1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6253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E9DE9E-D710-43F6-B046-5CBB5838B2F4}" type="datetimeFigureOut">
              <a:rPr lang="es-PE"/>
              <a:pPr>
                <a:defRPr/>
              </a:pPr>
              <a:t>10/10/2019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A1BFCA-6673-4C31-8995-A4846C19A77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jpeg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31850" y="2235446"/>
            <a:ext cx="8397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600" dirty="0" smtClean="0"/>
              <a:t>VIGILANCIA DE LA CALIDAD DE AGUA</a:t>
            </a:r>
          </a:p>
          <a:p>
            <a:pPr algn="ctr"/>
            <a:r>
              <a:rPr lang="es-PE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DIRIS LIMA ESTE </a:t>
            </a:r>
            <a:endParaRPr lang="es-PE" altLang="es-P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AE0958-6A24-49F7-BA17-D3900A49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617291"/>
            <a:ext cx="10515600" cy="2852737"/>
          </a:xfrm>
        </p:spPr>
        <p:txBody>
          <a:bodyPr/>
          <a:lstStyle/>
          <a:p>
            <a:r>
              <a:rPr lang="es-PE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7754A14-B183-405E-A94D-0F91A22F5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9772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err="1" smtClean="0">
                <a:solidFill>
                  <a:srgbClr val="FF0000"/>
                </a:solidFill>
              </a:rPr>
              <a:t>Blga</a:t>
            </a:r>
            <a:r>
              <a:rPr lang="es-PE" b="1" dirty="0" smtClean="0">
                <a:solidFill>
                  <a:srgbClr val="FF0000"/>
                </a:solidFill>
              </a:rPr>
              <a:t>. Gisela Isla </a:t>
            </a:r>
            <a:r>
              <a:rPr lang="es-PE" b="1" dirty="0" err="1" smtClean="0">
                <a:solidFill>
                  <a:srgbClr val="FF0000"/>
                </a:solidFill>
              </a:rPr>
              <a:t>Romani</a:t>
            </a:r>
            <a:endParaRPr lang="es-PE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smtClean="0">
                <a:solidFill>
                  <a:srgbClr val="FF0000"/>
                </a:solidFill>
              </a:rPr>
              <a:t>Equipo técnico DSAIA-DIRISLE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654" y="1151433"/>
            <a:ext cx="9828664" cy="601168"/>
          </a:xfrm>
        </p:spPr>
        <p:txBody>
          <a:bodyPr/>
          <a:lstStyle/>
          <a:p>
            <a:pPr algn="ctr" eaLnBrk="1" hangingPunct="1"/>
            <a:r>
              <a:rPr lang="es-P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VIGILANCIA SANITARIAS REALIZADAS 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1" y="579184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uentes de abastecimiento: Sistema de agua po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34" y="2605249"/>
            <a:ext cx="2226782" cy="17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5013958" y="2738116"/>
            <a:ext cx="4414855" cy="316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s-PE" sz="3200" dirty="0" smtClean="0"/>
              <a:t>Conjunto de componentes hidráulicos e instalaciones físicas desde la captación hasta el suministro</a:t>
            </a:r>
            <a:endParaRPr lang="es-PE" sz="32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55" y="4241914"/>
            <a:ext cx="2209561" cy="229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contenido 2"/>
          <p:cNvSpPr txBox="1">
            <a:spLocks/>
          </p:cNvSpPr>
          <p:nvPr/>
        </p:nvSpPr>
        <p:spPr bwMode="auto">
          <a:xfrm>
            <a:off x="1288654" y="1884343"/>
            <a:ext cx="7900316" cy="72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dirty="0" smtClean="0">
                <a:solidFill>
                  <a:srgbClr val="0070C0"/>
                </a:solidFill>
              </a:rPr>
              <a:t>Vigilancia de Fuentes y Sistemas de Agua</a:t>
            </a:r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1689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476529" y="674558"/>
            <a:ext cx="9758597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b">
            <a:spAutoFit/>
          </a:bodyPr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Tx/>
              <a:buFont typeface="Verdana" panose="020B0604030504040204" pitchFamily="34" charset="0"/>
              <a:buNone/>
            </a:pPr>
            <a:r>
              <a:rPr lang="en-GB" altLang="es-PE" sz="3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TIPOS DE SISTEMAS </a:t>
            </a:r>
            <a:r>
              <a:rPr lang="en-GB" altLang="es-PE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ABASTECIMIENTO </a:t>
            </a:r>
            <a:r>
              <a:rPr lang="en-GB" altLang="es-PE" sz="3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CONSUMO  HUMANO  </a:t>
            </a:r>
            <a:endParaRPr lang="en-GB" altLang="es-PE" sz="32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5136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34538"/>
              </p:ext>
            </p:extLst>
          </p:nvPr>
        </p:nvGraphicFramePr>
        <p:xfrm>
          <a:off x="1963709" y="1753957"/>
          <a:ext cx="8784236" cy="5004872"/>
        </p:xfrm>
        <a:graphic>
          <a:graphicData uri="http://schemas.openxmlformats.org/drawingml/2006/table">
            <a:tbl>
              <a:tblPr/>
              <a:tblGrid>
                <a:gridCol w="1621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5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5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Fuente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Componentes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Gravedad  sin Tratamiento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Manantial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Captación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Línea de Conducción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Reservorio 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 de distribución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Conexión Domiciliaria y/o Piletas Publicas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1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Gravedad con Tratamiento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Aguas Superficial: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ríos y canales de regadío.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Captación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Línea de Conducción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Planta de Tratamiento ( captación, cámara de rejas, Desarenador, medidor de caudal, mezcla rápida, </a:t>
                      </a:r>
                      <a:r>
                        <a:rPr kumimoji="0" lang="es-P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Floculador</a:t>
                      </a: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Decantador, Filtro, Caseta de Cloración. 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Reservorio 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 de distribución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Conexión Domiciliaria y/o Piletas Publicas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9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Bombeo sin Tratamiento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Agua Subterránea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Equipo succión y caseta de bombeo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Línea de Impulsión.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Reservorio.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 de Distribución.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P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Conexiones Domiciliarias y/o Pileta publicas.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7" y="133001"/>
            <a:ext cx="3117850" cy="54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7"/>
          <p:cNvSpPr>
            <a:spLocks noChangeShapeType="1"/>
          </p:cNvSpPr>
          <p:nvPr/>
        </p:nvSpPr>
        <p:spPr bwMode="auto">
          <a:xfrm>
            <a:off x="3575051" y="2205038"/>
            <a:ext cx="1439863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051" y="289753"/>
            <a:ext cx="8229600" cy="850900"/>
          </a:xfrm>
        </p:spPr>
        <p:txBody>
          <a:bodyPr/>
          <a:lstStyle/>
          <a:p>
            <a:pPr algn="ctr" eaLnBrk="1" hangingPunct="1"/>
            <a:r>
              <a:rPr lang="es-PE" altLang="es-PE" sz="2400" b="1" dirty="0"/>
              <a:t>ESQUEMA DEL SISTEMA DE ABASTECIMIENTO DE AGUA POR GRAVEDAD CON SIMPLE DESINFECCIÓN</a:t>
            </a:r>
            <a:endParaRPr lang="es-ES" altLang="es-PE" sz="2400" b="1" dirty="0"/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800601" y="2133601"/>
            <a:ext cx="1800225" cy="1439863"/>
          </a:xfrm>
          <a:prstGeom prst="cube">
            <a:avLst>
              <a:gd name="adj" fmla="val 37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2424113" y="1700213"/>
            <a:ext cx="1008062" cy="576262"/>
          </a:xfrm>
          <a:prstGeom prst="cube">
            <a:avLst>
              <a:gd name="adj" fmla="val 374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216276" y="1989139"/>
            <a:ext cx="360363" cy="358775"/>
          </a:xfrm>
          <a:prstGeom prst="cube">
            <a:avLst>
              <a:gd name="adj" fmla="val 374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5087938" y="24209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5735639" y="2420939"/>
            <a:ext cx="287337" cy="142875"/>
          </a:xfrm>
          <a:prstGeom prst="parallelogram">
            <a:avLst>
              <a:gd name="adj" fmla="val 5027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7417" name="Line 13"/>
          <p:cNvSpPr>
            <a:spLocks noChangeShapeType="1"/>
          </p:cNvSpPr>
          <p:nvPr/>
        </p:nvSpPr>
        <p:spPr bwMode="auto">
          <a:xfrm flipV="1">
            <a:off x="5087938" y="2420938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18" name="AutoShape 14"/>
          <p:cNvSpPr>
            <a:spLocks noChangeArrowheads="1"/>
          </p:cNvSpPr>
          <p:nvPr/>
        </p:nvSpPr>
        <p:spPr bwMode="auto">
          <a:xfrm>
            <a:off x="6167439" y="2924176"/>
            <a:ext cx="720725" cy="576263"/>
          </a:xfrm>
          <a:prstGeom prst="cube">
            <a:avLst>
              <a:gd name="adj" fmla="val 37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7419" name="Line 15"/>
          <p:cNvSpPr>
            <a:spLocks noChangeShapeType="1"/>
          </p:cNvSpPr>
          <p:nvPr/>
        </p:nvSpPr>
        <p:spPr bwMode="auto">
          <a:xfrm>
            <a:off x="6743701" y="3284538"/>
            <a:ext cx="1439863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0" name="Line 16"/>
          <p:cNvSpPr>
            <a:spLocks noChangeShapeType="1"/>
          </p:cNvSpPr>
          <p:nvPr/>
        </p:nvSpPr>
        <p:spPr bwMode="auto">
          <a:xfrm flipH="1">
            <a:off x="7896225" y="3429001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1" name="Line 17"/>
          <p:cNvSpPr>
            <a:spLocks noChangeShapeType="1"/>
          </p:cNvSpPr>
          <p:nvPr/>
        </p:nvSpPr>
        <p:spPr bwMode="auto">
          <a:xfrm flipH="1">
            <a:off x="8112125" y="3644901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2" name="Line 18"/>
          <p:cNvSpPr>
            <a:spLocks noChangeShapeType="1"/>
          </p:cNvSpPr>
          <p:nvPr/>
        </p:nvSpPr>
        <p:spPr bwMode="auto">
          <a:xfrm flipH="1">
            <a:off x="8472488" y="3789363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3" name="Line 19"/>
          <p:cNvSpPr>
            <a:spLocks noChangeShapeType="1"/>
          </p:cNvSpPr>
          <p:nvPr/>
        </p:nvSpPr>
        <p:spPr bwMode="auto">
          <a:xfrm>
            <a:off x="8256588" y="3573463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4" name="Line 20"/>
          <p:cNvSpPr>
            <a:spLocks noChangeShapeType="1"/>
          </p:cNvSpPr>
          <p:nvPr/>
        </p:nvSpPr>
        <p:spPr bwMode="auto">
          <a:xfrm>
            <a:off x="8040688" y="3716338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5" name="Line 21"/>
          <p:cNvSpPr>
            <a:spLocks noChangeShapeType="1"/>
          </p:cNvSpPr>
          <p:nvPr/>
        </p:nvSpPr>
        <p:spPr bwMode="auto">
          <a:xfrm>
            <a:off x="7824788" y="3860800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6" name="Line 22"/>
          <p:cNvSpPr>
            <a:spLocks noChangeShapeType="1"/>
          </p:cNvSpPr>
          <p:nvPr/>
        </p:nvSpPr>
        <p:spPr bwMode="auto">
          <a:xfrm>
            <a:off x="5519738" y="26368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7" name="Line 23"/>
          <p:cNvSpPr>
            <a:spLocks noChangeShapeType="1"/>
          </p:cNvSpPr>
          <p:nvPr/>
        </p:nvSpPr>
        <p:spPr bwMode="auto">
          <a:xfrm>
            <a:off x="5159375" y="26368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8" name="Line 24"/>
          <p:cNvSpPr>
            <a:spLocks noChangeShapeType="1"/>
          </p:cNvSpPr>
          <p:nvPr/>
        </p:nvSpPr>
        <p:spPr bwMode="auto">
          <a:xfrm>
            <a:off x="5087939" y="27813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29" name="Line 25"/>
          <p:cNvSpPr>
            <a:spLocks noChangeShapeType="1"/>
          </p:cNvSpPr>
          <p:nvPr/>
        </p:nvSpPr>
        <p:spPr bwMode="auto">
          <a:xfrm>
            <a:off x="5087939" y="29972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30" name="Line 26"/>
          <p:cNvSpPr>
            <a:spLocks noChangeShapeType="1"/>
          </p:cNvSpPr>
          <p:nvPr/>
        </p:nvSpPr>
        <p:spPr bwMode="auto">
          <a:xfrm>
            <a:off x="5087939" y="32131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31" name="Line 27"/>
          <p:cNvSpPr>
            <a:spLocks noChangeShapeType="1"/>
          </p:cNvSpPr>
          <p:nvPr/>
        </p:nvSpPr>
        <p:spPr bwMode="auto">
          <a:xfrm>
            <a:off x="5087939" y="34290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32" name="Line 29"/>
          <p:cNvSpPr>
            <a:spLocks noChangeShapeType="1"/>
          </p:cNvSpPr>
          <p:nvPr/>
        </p:nvSpPr>
        <p:spPr bwMode="auto">
          <a:xfrm flipV="1">
            <a:off x="6167438" y="2060576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33" name="Line 30"/>
          <p:cNvSpPr>
            <a:spLocks noChangeShapeType="1"/>
          </p:cNvSpPr>
          <p:nvPr/>
        </p:nvSpPr>
        <p:spPr bwMode="auto">
          <a:xfrm flipV="1">
            <a:off x="6024563" y="206057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34" name="Text Box 31"/>
          <p:cNvSpPr txBox="1">
            <a:spLocks noChangeArrowheads="1"/>
          </p:cNvSpPr>
          <p:nvPr/>
        </p:nvSpPr>
        <p:spPr bwMode="auto">
          <a:xfrm>
            <a:off x="2279651" y="1268413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 dirty="0">
                <a:solidFill>
                  <a:srgbClr val="FF0000"/>
                </a:solidFill>
                <a:latin typeface="Arial" panose="020B0604020202020204" pitchFamily="34" charset="0"/>
              </a:rPr>
              <a:t>Captación</a:t>
            </a:r>
            <a:endParaRPr lang="es-ES" altLang="es-PE" sz="1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35" name="Text Box 32"/>
          <p:cNvSpPr txBox="1">
            <a:spLocks noChangeArrowheads="1"/>
          </p:cNvSpPr>
          <p:nvPr/>
        </p:nvSpPr>
        <p:spPr bwMode="auto">
          <a:xfrm>
            <a:off x="3648076" y="3429000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Reservorio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36" name="Text Box 33"/>
          <p:cNvSpPr txBox="1">
            <a:spLocks noChangeArrowheads="1"/>
          </p:cNvSpPr>
          <p:nvPr/>
        </p:nvSpPr>
        <p:spPr bwMode="auto">
          <a:xfrm>
            <a:off x="8256588" y="4437063"/>
            <a:ext cx="143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Red de Distribución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37" name="Text Box 34"/>
          <p:cNvSpPr txBox="1">
            <a:spLocks noChangeArrowheads="1"/>
          </p:cNvSpPr>
          <p:nvPr/>
        </p:nvSpPr>
        <p:spPr bwMode="auto">
          <a:xfrm>
            <a:off x="3000376" y="2636838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Línea de Conducción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38" name="Text Box 35"/>
          <p:cNvSpPr txBox="1">
            <a:spLocks noChangeArrowheads="1"/>
          </p:cNvSpPr>
          <p:nvPr/>
        </p:nvSpPr>
        <p:spPr bwMode="auto">
          <a:xfrm>
            <a:off x="6383338" y="3644900"/>
            <a:ext cx="143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Línea de Aduccion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39" name="Text Box 36"/>
          <p:cNvSpPr txBox="1">
            <a:spLocks noChangeArrowheads="1"/>
          </p:cNvSpPr>
          <p:nvPr/>
        </p:nvSpPr>
        <p:spPr bwMode="auto">
          <a:xfrm>
            <a:off x="4727576" y="1268413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Tubería de Ventilación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40" name="Text Box 37"/>
          <p:cNvSpPr txBox="1">
            <a:spLocks noChangeArrowheads="1"/>
          </p:cNvSpPr>
          <p:nvPr/>
        </p:nvSpPr>
        <p:spPr bwMode="auto">
          <a:xfrm>
            <a:off x="4727576" y="4005263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Escalera 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41" name="Text Box 38"/>
          <p:cNvSpPr txBox="1">
            <a:spLocks noChangeArrowheads="1"/>
          </p:cNvSpPr>
          <p:nvPr/>
        </p:nvSpPr>
        <p:spPr bwMode="auto">
          <a:xfrm>
            <a:off x="6743701" y="1844675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Tapa Sanitaria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42" name="Line 39"/>
          <p:cNvSpPr>
            <a:spLocks noChangeShapeType="1"/>
          </p:cNvSpPr>
          <p:nvPr/>
        </p:nvSpPr>
        <p:spPr bwMode="auto">
          <a:xfrm flipH="1">
            <a:off x="5159376" y="1844675"/>
            <a:ext cx="1444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43" name="Line 40"/>
          <p:cNvSpPr>
            <a:spLocks noChangeShapeType="1"/>
          </p:cNvSpPr>
          <p:nvPr/>
        </p:nvSpPr>
        <p:spPr bwMode="auto">
          <a:xfrm>
            <a:off x="5375276" y="17732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44" name="Line 41"/>
          <p:cNvSpPr>
            <a:spLocks noChangeShapeType="1"/>
          </p:cNvSpPr>
          <p:nvPr/>
        </p:nvSpPr>
        <p:spPr bwMode="auto">
          <a:xfrm flipH="1">
            <a:off x="6024564" y="1989139"/>
            <a:ext cx="7191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45" name="Line 42"/>
          <p:cNvSpPr>
            <a:spLocks noChangeShapeType="1"/>
          </p:cNvSpPr>
          <p:nvPr/>
        </p:nvSpPr>
        <p:spPr bwMode="auto">
          <a:xfrm flipH="1" flipV="1">
            <a:off x="5375276" y="3429000"/>
            <a:ext cx="73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7446" name="Text Box 43"/>
          <p:cNvSpPr txBox="1">
            <a:spLocks noChangeArrowheads="1"/>
          </p:cNvSpPr>
          <p:nvPr/>
        </p:nvSpPr>
        <p:spPr bwMode="auto">
          <a:xfrm>
            <a:off x="2279651" y="5876926"/>
            <a:ext cx="7345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2000">
                <a:solidFill>
                  <a:schemeClr val="tx2"/>
                </a:solidFill>
                <a:latin typeface="Arial" panose="020B0604020202020204" pitchFamily="34" charset="0"/>
              </a:rPr>
              <a:t>La Captación y Reservorio debe tener cerco perimétrico.</a:t>
            </a:r>
            <a:endParaRPr lang="es-ES" altLang="es-PE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447" name="Text Box 40"/>
          <p:cNvSpPr txBox="1">
            <a:spLocks noChangeArrowheads="1"/>
          </p:cNvSpPr>
          <p:nvPr/>
        </p:nvSpPr>
        <p:spPr bwMode="auto">
          <a:xfrm>
            <a:off x="2351089" y="4365626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800">
                <a:solidFill>
                  <a:schemeClr val="accent1"/>
                </a:solidFill>
                <a:latin typeface="Arial" panose="020B0604020202020204" pitchFamily="34" charset="0"/>
              </a:rPr>
              <a:t>Desinfección</a:t>
            </a:r>
            <a:endParaRPr lang="es-ES" altLang="es-PE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4008438" y="3644901"/>
            <a:ext cx="10080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pic>
        <p:nvPicPr>
          <p:cNvPr id="41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65809"/>
            <a:ext cx="3117850" cy="54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2927350" y="2133601"/>
            <a:ext cx="865188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033045" y="613570"/>
            <a:ext cx="6716712" cy="850900"/>
          </a:xfrm>
        </p:spPr>
        <p:txBody>
          <a:bodyPr/>
          <a:lstStyle/>
          <a:p>
            <a:pPr algn="ctr" eaLnBrk="1" hangingPunct="1"/>
            <a:r>
              <a:rPr lang="es-PE" altLang="es-PE" sz="2400" b="1" dirty="0"/>
              <a:t>ESQUEMA DEL SISTEMA DE ABASTECIMIENTO DE AGUA POR GRAVEDAD CON TRATAMIENTO</a:t>
            </a:r>
            <a:endParaRPr lang="es-ES" altLang="es-PE" sz="2400" b="1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591176" y="3789363"/>
            <a:ext cx="1800225" cy="1439862"/>
          </a:xfrm>
          <a:prstGeom prst="cube">
            <a:avLst>
              <a:gd name="adj" fmla="val 37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992313" y="1700213"/>
            <a:ext cx="1008062" cy="576262"/>
          </a:xfrm>
          <a:prstGeom prst="cube">
            <a:avLst>
              <a:gd name="adj" fmla="val 374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711451" y="1916114"/>
            <a:ext cx="360363" cy="358775"/>
          </a:xfrm>
          <a:prstGeom prst="cube">
            <a:avLst>
              <a:gd name="adj" fmla="val 374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878513" y="4076701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526214" y="4076701"/>
            <a:ext cx="287337" cy="142875"/>
          </a:xfrm>
          <a:prstGeom prst="parallelogram">
            <a:avLst>
              <a:gd name="adj" fmla="val 5027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5878513" y="4076700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958014" y="4579938"/>
            <a:ext cx="720725" cy="576262"/>
          </a:xfrm>
          <a:prstGeom prst="cube">
            <a:avLst>
              <a:gd name="adj" fmla="val 37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7534276" y="4940300"/>
            <a:ext cx="1439863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8686800" y="5084763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902700" y="5300663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9263063" y="5445126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9047163" y="5229225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8831263" y="5372100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8615363" y="5516563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6310313" y="42926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5949950" y="42926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5878514" y="44370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5878514" y="46529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5878514" y="48688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5878514" y="50847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6958013" y="37163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6815138" y="3716338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774826" y="1341438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Captación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4295776" y="5157788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Reservorio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9047163" y="6092825"/>
            <a:ext cx="143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Red de Distribución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216276" y="3500438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Planta de Tratamiento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7173913" y="5300663"/>
            <a:ext cx="143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Línea de Aduccion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5518151" y="2924175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Tubería de Ventilación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5518151" y="5661025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Escalera 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7534276" y="3500438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Tapa Sanitaria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H="1">
            <a:off x="5949951" y="3500439"/>
            <a:ext cx="1444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165851" y="3429000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flipH="1">
            <a:off x="6815139" y="3644900"/>
            <a:ext cx="7191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 flipH="1" flipV="1">
            <a:off x="6165851" y="5084763"/>
            <a:ext cx="73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70" name="AutoShape 39"/>
          <p:cNvSpPr>
            <a:spLocks noChangeArrowheads="1"/>
          </p:cNvSpPr>
          <p:nvPr/>
        </p:nvSpPr>
        <p:spPr bwMode="auto">
          <a:xfrm>
            <a:off x="3648076" y="2636838"/>
            <a:ext cx="1439863" cy="792162"/>
          </a:xfrm>
          <a:prstGeom prst="cube">
            <a:avLst>
              <a:gd name="adj" fmla="val 3742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18471" name="Line 40"/>
          <p:cNvSpPr>
            <a:spLocks noChangeShapeType="1"/>
          </p:cNvSpPr>
          <p:nvPr/>
        </p:nvSpPr>
        <p:spPr bwMode="auto">
          <a:xfrm>
            <a:off x="5016500" y="3213101"/>
            <a:ext cx="863600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18472" name="Text Box 41"/>
          <p:cNvSpPr txBox="1">
            <a:spLocks noChangeArrowheads="1"/>
          </p:cNvSpPr>
          <p:nvPr/>
        </p:nvSpPr>
        <p:spPr bwMode="auto">
          <a:xfrm>
            <a:off x="3143251" y="1989138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2"/>
                </a:solidFill>
                <a:latin typeface="Arial" panose="020B0604020202020204" pitchFamily="34" charset="0"/>
              </a:rPr>
              <a:t>Línea de Conducción</a:t>
            </a:r>
            <a:endParaRPr lang="es-ES" altLang="es-PE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1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4" y="295304"/>
            <a:ext cx="3117850" cy="54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3"/>
          <p:cNvSpPr>
            <a:spLocks noChangeArrowheads="1"/>
          </p:cNvSpPr>
          <p:nvPr/>
        </p:nvSpPr>
        <p:spPr bwMode="auto">
          <a:xfrm>
            <a:off x="3575051" y="5734050"/>
            <a:ext cx="576263" cy="719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title"/>
          </p:nvPr>
        </p:nvSpPr>
        <p:spPr>
          <a:xfrm>
            <a:off x="3575051" y="363275"/>
            <a:ext cx="7859712" cy="850900"/>
          </a:xfrm>
          <a:noFill/>
        </p:spPr>
        <p:txBody>
          <a:bodyPr/>
          <a:lstStyle/>
          <a:p>
            <a:pPr algn="ctr" eaLnBrk="1" hangingPunct="1"/>
            <a:r>
              <a:rPr lang="es-PE" altLang="es-PE" sz="2400" b="1" dirty="0"/>
              <a:t>ESQUEMA DEL SISTEMA DE ABASTECIMIENTO DE AGUA POR BOMBEO</a:t>
            </a:r>
            <a:endParaRPr lang="es-ES" altLang="es-PE" sz="2400" b="1" dirty="0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3575051" y="4652964"/>
            <a:ext cx="576263" cy="1800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485" name="Line 11"/>
          <p:cNvSpPr>
            <a:spLocks noChangeShapeType="1"/>
          </p:cNvSpPr>
          <p:nvPr/>
        </p:nvSpPr>
        <p:spPr bwMode="auto">
          <a:xfrm>
            <a:off x="2493964" y="45815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86" name="Rectangle 12"/>
          <p:cNvSpPr>
            <a:spLocks noChangeArrowheads="1"/>
          </p:cNvSpPr>
          <p:nvPr/>
        </p:nvSpPr>
        <p:spPr bwMode="auto">
          <a:xfrm>
            <a:off x="3575051" y="4005263"/>
            <a:ext cx="576263" cy="647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487" name="Line 13"/>
          <p:cNvSpPr>
            <a:spLocks noChangeShapeType="1"/>
          </p:cNvSpPr>
          <p:nvPr/>
        </p:nvSpPr>
        <p:spPr bwMode="auto">
          <a:xfrm>
            <a:off x="4151314" y="458152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88" name="Line 14"/>
          <p:cNvSpPr>
            <a:spLocks noChangeShapeType="1"/>
          </p:cNvSpPr>
          <p:nvPr/>
        </p:nvSpPr>
        <p:spPr bwMode="auto">
          <a:xfrm flipH="1">
            <a:off x="3359150" y="3717925"/>
            <a:ext cx="5032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89" name="Line 15"/>
          <p:cNvSpPr>
            <a:spLocks noChangeShapeType="1"/>
          </p:cNvSpPr>
          <p:nvPr/>
        </p:nvSpPr>
        <p:spPr bwMode="auto">
          <a:xfrm>
            <a:off x="3863975" y="37179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3719514" y="4365625"/>
            <a:ext cx="288925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3790951" y="6092825"/>
            <a:ext cx="144463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492" name="Line 18"/>
          <p:cNvSpPr>
            <a:spLocks noChangeShapeType="1"/>
          </p:cNvSpPr>
          <p:nvPr/>
        </p:nvSpPr>
        <p:spPr bwMode="auto">
          <a:xfrm flipV="1">
            <a:off x="3863975" y="4508501"/>
            <a:ext cx="0" cy="15843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93" name="Line 19"/>
          <p:cNvSpPr>
            <a:spLocks noChangeShapeType="1"/>
          </p:cNvSpPr>
          <p:nvPr/>
        </p:nvSpPr>
        <p:spPr bwMode="auto">
          <a:xfrm flipH="1" flipV="1">
            <a:off x="3935414" y="4437063"/>
            <a:ext cx="9366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94" name="Line 20"/>
          <p:cNvSpPr>
            <a:spLocks noChangeShapeType="1"/>
          </p:cNvSpPr>
          <p:nvPr/>
        </p:nvSpPr>
        <p:spPr bwMode="auto">
          <a:xfrm flipV="1">
            <a:off x="4872038" y="2997201"/>
            <a:ext cx="215900" cy="14398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95" name="AutoShape 42"/>
          <p:cNvSpPr>
            <a:spLocks noChangeArrowheads="1"/>
          </p:cNvSpPr>
          <p:nvPr/>
        </p:nvSpPr>
        <p:spPr bwMode="auto">
          <a:xfrm>
            <a:off x="5303839" y="2708275"/>
            <a:ext cx="936625" cy="6492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bg1">
                  <a:alpha val="96999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496" name="Line 44"/>
          <p:cNvSpPr>
            <a:spLocks noChangeShapeType="1"/>
          </p:cNvSpPr>
          <p:nvPr/>
        </p:nvSpPr>
        <p:spPr bwMode="auto">
          <a:xfrm flipH="1">
            <a:off x="5519738" y="3357564"/>
            <a:ext cx="144462" cy="7191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97" name="Line 45"/>
          <p:cNvSpPr>
            <a:spLocks noChangeShapeType="1"/>
          </p:cNvSpPr>
          <p:nvPr/>
        </p:nvSpPr>
        <p:spPr bwMode="auto">
          <a:xfrm flipH="1">
            <a:off x="5232400" y="3357564"/>
            <a:ext cx="287338" cy="936625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98" name="Line 46"/>
          <p:cNvSpPr>
            <a:spLocks noChangeShapeType="1"/>
          </p:cNvSpPr>
          <p:nvPr/>
        </p:nvSpPr>
        <p:spPr bwMode="auto">
          <a:xfrm>
            <a:off x="6022975" y="3357564"/>
            <a:ext cx="217488" cy="936625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499" name="Line 47"/>
          <p:cNvSpPr>
            <a:spLocks noChangeShapeType="1"/>
          </p:cNvSpPr>
          <p:nvPr/>
        </p:nvSpPr>
        <p:spPr bwMode="auto">
          <a:xfrm>
            <a:off x="5519739" y="35734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00" name="Line 49"/>
          <p:cNvSpPr>
            <a:spLocks noChangeShapeType="1"/>
          </p:cNvSpPr>
          <p:nvPr/>
        </p:nvSpPr>
        <p:spPr bwMode="auto">
          <a:xfrm>
            <a:off x="5448300" y="37893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01" name="Line 50"/>
          <p:cNvSpPr>
            <a:spLocks noChangeShapeType="1"/>
          </p:cNvSpPr>
          <p:nvPr/>
        </p:nvSpPr>
        <p:spPr bwMode="auto">
          <a:xfrm>
            <a:off x="5375276" y="40052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02" name="Line 51"/>
          <p:cNvSpPr>
            <a:spLocks noChangeShapeType="1"/>
          </p:cNvSpPr>
          <p:nvPr/>
        </p:nvSpPr>
        <p:spPr bwMode="auto">
          <a:xfrm>
            <a:off x="5303838" y="42211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>
            <a:off x="5735639" y="3357564"/>
            <a:ext cx="1587" cy="935037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V="1">
            <a:off x="5087938" y="2997200"/>
            <a:ext cx="2159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V="1">
            <a:off x="6456363" y="3141664"/>
            <a:ext cx="0" cy="10064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V="1">
            <a:off x="6167439" y="3141663"/>
            <a:ext cx="2889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07" name="Line 56"/>
          <p:cNvSpPr>
            <a:spLocks noChangeShapeType="1"/>
          </p:cNvSpPr>
          <p:nvPr/>
        </p:nvSpPr>
        <p:spPr bwMode="auto">
          <a:xfrm>
            <a:off x="6456363" y="4149725"/>
            <a:ext cx="100806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08" name="AutoShape 57"/>
          <p:cNvSpPr>
            <a:spLocks noChangeArrowheads="1"/>
          </p:cNvSpPr>
          <p:nvPr/>
        </p:nvSpPr>
        <p:spPr bwMode="auto">
          <a:xfrm rot="949762" flipH="1" flipV="1">
            <a:off x="7175500" y="2924175"/>
            <a:ext cx="215900" cy="503238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09" name="AutoShape 58"/>
          <p:cNvSpPr>
            <a:spLocks noChangeArrowheads="1"/>
          </p:cNvSpPr>
          <p:nvPr/>
        </p:nvSpPr>
        <p:spPr bwMode="auto">
          <a:xfrm rot="949762" flipH="1" flipV="1">
            <a:off x="8543926" y="1341438"/>
            <a:ext cx="214313" cy="430212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0" name="AutoShape 59"/>
          <p:cNvSpPr>
            <a:spLocks noChangeArrowheads="1"/>
          </p:cNvSpPr>
          <p:nvPr/>
        </p:nvSpPr>
        <p:spPr bwMode="auto">
          <a:xfrm rot="949762" flipH="1" flipV="1">
            <a:off x="7896225" y="2133600"/>
            <a:ext cx="215900" cy="503238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1" name="AutoShape 60"/>
          <p:cNvSpPr>
            <a:spLocks noChangeArrowheads="1"/>
          </p:cNvSpPr>
          <p:nvPr/>
        </p:nvSpPr>
        <p:spPr bwMode="auto">
          <a:xfrm rot="949762" flipH="1" flipV="1">
            <a:off x="7319963" y="2852739"/>
            <a:ext cx="215900" cy="503237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2" name="AutoShape 61"/>
          <p:cNvSpPr>
            <a:spLocks noChangeArrowheads="1"/>
          </p:cNvSpPr>
          <p:nvPr/>
        </p:nvSpPr>
        <p:spPr bwMode="auto">
          <a:xfrm rot="949762" flipH="1" flipV="1">
            <a:off x="7608888" y="2205039"/>
            <a:ext cx="215900" cy="503237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3" name="AutoShape 62"/>
          <p:cNvSpPr>
            <a:spLocks noChangeArrowheads="1"/>
          </p:cNvSpPr>
          <p:nvPr/>
        </p:nvSpPr>
        <p:spPr bwMode="auto">
          <a:xfrm rot="949762" flipH="1" flipV="1">
            <a:off x="7751764" y="2133601"/>
            <a:ext cx="263525" cy="511175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4" name="AutoShape 63"/>
          <p:cNvSpPr>
            <a:spLocks noChangeArrowheads="1"/>
          </p:cNvSpPr>
          <p:nvPr/>
        </p:nvSpPr>
        <p:spPr bwMode="auto">
          <a:xfrm rot="949762" flipH="1" flipV="1">
            <a:off x="8472488" y="1557339"/>
            <a:ext cx="215900" cy="503237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5" name="AutoShape 64"/>
          <p:cNvSpPr>
            <a:spLocks noChangeArrowheads="1"/>
          </p:cNvSpPr>
          <p:nvPr/>
        </p:nvSpPr>
        <p:spPr bwMode="auto">
          <a:xfrm rot="949762" flipH="1" flipV="1">
            <a:off x="9983788" y="2060575"/>
            <a:ext cx="215900" cy="503238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6" name="AutoShape 66"/>
          <p:cNvSpPr>
            <a:spLocks noChangeArrowheads="1"/>
          </p:cNvSpPr>
          <p:nvPr/>
        </p:nvSpPr>
        <p:spPr bwMode="auto">
          <a:xfrm rot="949762" flipH="1" flipV="1">
            <a:off x="10128251" y="1773239"/>
            <a:ext cx="263525" cy="511175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7" name="AutoShape 67"/>
          <p:cNvSpPr>
            <a:spLocks noChangeArrowheads="1"/>
          </p:cNvSpPr>
          <p:nvPr/>
        </p:nvSpPr>
        <p:spPr bwMode="auto">
          <a:xfrm rot="949762" flipH="1" flipV="1">
            <a:off x="9048750" y="3284539"/>
            <a:ext cx="215900" cy="503237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8" name="AutoShape 68"/>
          <p:cNvSpPr>
            <a:spLocks noChangeArrowheads="1"/>
          </p:cNvSpPr>
          <p:nvPr/>
        </p:nvSpPr>
        <p:spPr bwMode="auto">
          <a:xfrm rot="949762" flipH="1" flipV="1">
            <a:off x="8761413" y="3355975"/>
            <a:ext cx="214312" cy="503238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19" name="AutoShape 69"/>
          <p:cNvSpPr>
            <a:spLocks noChangeArrowheads="1"/>
          </p:cNvSpPr>
          <p:nvPr/>
        </p:nvSpPr>
        <p:spPr bwMode="auto">
          <a:xfrm rot="949762" flipH="1" flipV="1">
            <a:off x="10056814" y="1484314"/>
            <a:ext cx="263525" cy="511175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20" name="Rectangle 70"/>
          <p:cNvSpPr>
            <a:spLocks noChangeArrowheads="1"/>
          </p:cNvSpPr>
          <p:nvPr/>
        </p:nvSpPr>
        <p:spPr bwMode="auto">
          <a:xfrm>
            <a:off x="7319963" y="4724400"/>
            <a:ext cx="3603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21" name="AutoShape 73"/>
          <p:cNvSpPr>
            <a:spLocks noChangeArrowheads="1"/>
          </p:cNvSpPr>
          <p:nvPr/>
        </p:nvSpPr>
        <p:spPr bwMode="auto">
          <a:xfrm>
            <a:off x="7391401" y="3213101"/>
            <a:ext cx="936625" cy="360363"/>
          </a:xfrm>
          <a:prstGeom prst="parallelogram">
            <a:avLst>
              <a:gd name="adj" fmla="val 64978"/>
            </a:avLst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22" name="Line 76"/>
          <p:cNvSpPr>
            <a:spLocks noChangeShapeType="1"/>
          </p:cNvSpPr>
          <p:nvPr/>
        </p:nvSpPr>
        <p:spPr bwMode="auto">
          <a:xfrm>
            <a:off x="7464425" y="35734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23" name="Line 77"/>
          <p:cNvSpPr>
            <a:spLocks noChangeShapeType="1"/>
          </p:cNvSpPr>
          <p:nvPr/>
        </p:nvSpPr>
        <p:spPr bwMode="auto">
          <a:xfrm>
            <a:off x="7464425" y="38608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24" name="Line 78"/>
          <p:cNvSpPr>
            <a:spLocks noChangeShapeType="1"/>
          </p:cNvSpPr>
          <p:nvPr/>
        </p:nvSpPr>
        <p:spPr bwMode="auto">
          <a:xfrm>
            <a:off x="8112125" y="35734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25" name="Line 79"/>
          <p:cNvSpPr>
            <a:spLocks noChangeShapeType="1"/>
          </p:cNvSpPr>
          <p:nvPr/>
        </p:nvSpPr>
        <p:spPr bwMode="auto">
          <a:xfrm>
            <a:off x="8328026" y="3284538"/>
            <a:ext cx="144463" cy="215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26" name="Line 80"/>
          <p:cNvSpPr>
            <a:spLocks noChangeShapeType="1"/>
          </p:cNvSpPr>
          <p:nvPr/>
        </p:nvSpPr>
        <p:spPr bwMode="auto">
          <a:xfrm>
            <a:off x="8328026" y="3213100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27" name="Line 81"/>
          <p:cNvSpPr>
            <a:spLocks noChangeShapeType="1"/>
          </p:cNvSpPr>
          <p:nvPr/>
        </p:nvSpPr>
        <p:spPr bwMode="auto">
          <a:xfrm flipV="1">
            <a:off x="8112125" y="3789364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28" name="Line 82"/>
          <p:cNvSpPr>
            <a:spLocks noChangeShapeType="1"/>
          </p:cNvSpPr>
          <p:nvPr/>
        </p:nvSpPr>
        <p:spPr bwMode="auto">
          <a:xfrm>
            <a:off x="8543925" y="34290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29" name="Rectangle 83"/>
          <p:cNvSpPr>
            <a:spLocks noChangeArrowheads="1"/>
          </p:cNvSpPr>
          <p:nvPr/>
        </p:nvSpPr>
        <p:spPr bwMode="auto">
          <a:xfrm>
            <a:off x="8256588" y="3573463"/>
            <a:ext cx="144462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30" name="AutoShape 84"/>
          <p:cNvSpPr>
            <a:spLocks noChangeArrowheads="1"/>
          </p:cNvSpPr>
          <p:nvPr/>
        </p:nvSpPr>
        <p:spPr bwMode="auto">
          <a:xfrm>
            <a:off x="8759826" y="1412876"/>
            <a:ext cx="936625" cy="360363"/>
          </a:xfrm>
          <a:prstGeom prst="parallelogram">
            <a:avLst>
              <a:gd name="adj" fmla="val 64978"/>
            </a:avLst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31" name="Line 85"/>
          <p:cNvSpPr>
            <a:spLocks noChangeShapeType="1"/>
          </p:cNvSpPr>
          <p:nvPr/>
        </p:nvSpPr>
        <p:spPr bwMode="auto">
          <a:xfrm>
            <a:off x="8832850" y="17732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32" name="Line 86"/>
          <p:cNvSpPr>
            <a:spLocks noChangeShapeType="1"/>
          </p:cNvSpPr>
          <p:nvPr/>
        </p:nvSpPr>
        <p:spPr bwMode="auto">
          <a:xfrm>
            <a:off x="8832850" y="20605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33" name="Line 87"/>
          <p:cNvSpPr>
            <a:spLocks noChangeShapeType="1"/>
          </p:cNvSpPr>
          <p:nvPr/>
        </p:nvSpPr>
        <p:spPr bwMode="auto">
          <a:xfrm>
            <a:off x="9480550" y="17732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34" name="Line 88"/>
          <p:cNvSpPr>
            <a:spLocks noChangeShapeType="1"/>
          </p:cNvSpPr>
          <p:nvPr/>
        </p:nvSpPr>
        <p:spPr bwMode="auto">
          <a:xfrm>
            <a:off x="9696451" y="1412875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35" name="Line 89"/>
          <p:cNvSpPr>
            <a:spLocks noChangeShapeType="1"/>
          </p:cNvSpPr>
          <p:nvPr/>
        </p:nvSpPr>
        <p:spPr bwMode="auto">
          <a:xfrm flipV="1">
            <a:off x="9480550" y="1989139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36" name="Line 90"/>
          <p:cNvSpPr>
            <a:spLocks noChangeShapeType="1"/>
          </p:cNvSpPr>
          <p:nvPr/>
        </p:nvSpPr>
        <p:spPr bwMode="auto">
          <a:xfrm>
            <a:off x="9912350" y="16287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37" name="Rectangle 91"/>
          <p:cNvSpPr>
            <a:spLocks noChangeArrowheads="1"/>
          </p:cNvSpPr>
          <p:nvPr/>
        </p:nvSpPr>
        <p:spPr bwMode="auto">
          <a:xfrm>
            <a:off x="9625013" y="1773238"/>
            <a:ext cx="144462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38" name="AutoShape 92"/>
          <p:cNvSpPr>
            <a:spLocks noChangeArrowheads="1"/>
          </p:cNvSpPr>
          <p:nvPr/>
        </p:nvSpPr>
        <p:spPr bwMode="auto">
          <a:xfrm>
            <a:off x="9191626" y="2924176"/>
            <a:ext cx="936625" cy="360363"/>
          </a:xfrm>
          <a:prstGeom prst="parallelogram">
            <a:avLst>
              <a:gd name="adj" fmla="val 64978"/>
            </a:avLst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39" name="Line 93"/>
          <p:cNvSpPr>
            <a:spLocks noChangeShapeType="1"/>
          </p:cNvSpPr>
          <p:nvPr/>
        </p:nvSpPr>
        <p:spPr bwMode="auto">
          <a:xfrm>
            <a:off x="9264650" y="32845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40" name="Line 94"/>
          <p:cNvSpPr>
            <a:spLocks noChangeShapeType="1"/>
          </p:cNvSpPr>
          <p:nvPr/>
        </p:nvSpPr>
        <p:spPr bwMode="auto">
          <a:xfrm>
            <a:off x="9264650" y="35718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41" name="Line 95"/>
          <p:cNvSpPr>
            <a:spLocks noChangeShapeType="1"/>
          </p:cNvSpPr>
          <p:nvPr/>
        </p:nvSpPr>
        <p:spPr bwMode="auto">
          <a:xfrm>
            <a:off x="9912350" y="32845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42" name="Line 96"/>
          <p:cNvSpPr>
            <a:spLocks noChangeShapeType="1"/>
          </p:cNvSpPr>
          <p:nvPr/>
        </p:nvSpPr>
        <p:spPr bwMode="auto">
          <a:xfrm>
            <a:off x="10128251" y="2924175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43" name="Line 97"/>
          <p:cNvSpPr>
            <a:spLocks noChangeShapeType="1"/>
          </p:cNvSpPr>
          <p:nvPr/>
        </p:nvSpPr>
        <p:spPr bwMode="auto">
          <a:xfrm flipV="1">
            <a:off x="9912350" y="3500439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44" name="Line 98"/>
          <p:cNvSpPr>
            <a:spLocks noChangeShapeType="1"/>
          </p:cNvSpPr>
          <p:nvPr/>
        </p:nvSpPr>
        <p:spPr bwMode="auto">
          <a:xfrm>
            <a:off x="10344150" y="31400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45" name="Rectangle 99"/>
          <p:cNvSpPr>
            <a:spLocks noChangeArrowheads="1"/>
          </p:cNvSpPr>
          <p:nvPr/>
        </p:nvSpPr>
        <p:spPr bwMode="auto">
          <a:xfrm>
            <a:off x="10056813" y="3284538"/>
            <a:ext cx="144462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46" name="AutoShape 100"/>
          <p:cNvSpPr>
            <a:spLocks noChangeArrowheads="1"/>
          </p:cNvSpPr>
          <p:nvPr/>
        </p:nvSpPr>
        <p:spPr bwMode="auto">
          <a:xfrm>
            <a:off x="8112126" y="2276476"/>
            <a:ext cx="936625" cy="360363"/>
          </a:xfrm>
          <a:prstGeom prst="parallelogram">
            <a:avLst>
              <a:gd name="adj" fmla="val 64978"/>
            </a:avLst>
          </a:prstGeom>
          <a:solidFill>
            <a:srgbClr val="9966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47" name="Line 101"/>
          <p:cNvSpPr>
            <a:spLocks noChangeShapeType="1"/>
          </p:cNvSpPr>
          <p:nvPr/>
        </p:nvSpPr>
        <p:spPr bwMode="auto">
          <a:xfrm>
            <a:off x="8185150" y="26368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48" name="Line 102"/>
          <p:cNvSpPr>
            <a:spLocks noChangeShapeType="1"/>
          </p:cNvSpPr>
          <p:nvPr/>
        </p:nvSpPr>
        <p:spPr bwMode="auto">
          <a:xfrm>
            <a:off x="8185150" y="29241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49" name="Line 103"/>
          <p:cNvSpPr>
            <a:spLocks noChangeShapeType="1"/>
          </p:cNvSpPr>
          <p:nvPr/>
        </p:nvSpPr>
        <p:spPr bwMode="auto">
          <a:xfrm>
            <a:off x="8832850" y="263683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50" name="Line 104"/>
          <p:cNvSpPr>
            <a:spLocks noChangeShapeType="1"/>
          </p:cNvSpPr>
          <p:nvPr/>
        </p:nvSpPr>
        <p:spPr bwMode="auto">
          <a:xfrm>
            <a:off x="9048751" y="2276475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51" name="Line 105"/>
          <p:cNvSpPr>
            <a:spLocks noChangeShapeType="1"/>
          </p:cNvSpPr>
          <p:nvPr/>
        </p:nvSpPr>
        <p:spPr bwMode="auto">
          <a:xfrm flipV="1">
            <a:off x="8832850" y="2852739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52" name="Line 106"/>
          <p:cNvSpPr>
            <a:spLocks noChangeShapeType="1"/>
          </p:cNvSpPr>
          <p:nvPr/>
        </p:nvSpPr>
        <p:spPr bwMode="auto">
          <a:xfrm>
            <a:off x="9264650" y="24923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53" name="Rectangle 107"/>
          <p:cNvSpPr>
            <a:spLocks noChangeArrowheads="1"/>
          </p:cNvSpPr>
          <p:nvPr/>
        </p:nvSpPr>
        <p:spPr bwMode="auto">
          <a:xfrm>
            <a:off x="8977313" y="2636838"/>
            <a:ext cx="144462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800">
              <a:latin typeface="Arial" panose="020B0604020202020204" pitchFamily="34" charset="0"/>
            </a:endParaRPr>
          </a:p>
        </p:txBody>
      </p:sp>
      <p:sp>
        <p:nvSpPr>
          <p:cNvPr id="20554" name="Text Box 108"/>
          <p:cNvSpPr txBox="1">
            <a:spLocks noChangeArrowheads="1"/>
          </p:cNvSpPr>
          <p:nvPr/>
        </p:nvSpPr>
        <p:spPr bwMode="auto">
          <a:xfrm>
            <a:off x="5087938" y="2205038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Reservorio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555" name="Text Box 109"/>
          <p:cNvSpPr txBox="1">
            <a:spLocks noChangeArrowheads="1"/>
          </p:cNvSpPr>
          <p:nvPr/>
        </p:nvSpPr>
        <p:spPr bwMode="auto">
          <a:xfrm>
            <a:off x="3935413" y="50847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Pozo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556" name="Text Box 110"/>
          <p:cNvSpPr txBox="1">
            <a:spLocks noChangeArrowheads="1"/>
          </p:cNvSpPr>
          <p:nvPr/>
        </p:nvSpPr>
        <p:spPr bwMode="auto">
          <a:xfrm>
            <a:off x="3575051" y="3141663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Linea de Impulsión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557" name="Text Box 111"/>
          <p:cNvSpPr txBox="1">
            <a:spLocks noChangeArrowheads="1"/>
          </p:cNvSpPr>
          <p:nvPr/>
        </p:nvSpPr>
        <p:spPr bwMode="auto">
          <a:xfrm>
            <a:off x="1919288" y="3933825"/>
            <a:ext cx="143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Caseta de Bombeo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558" name="Oval 79"/>
          <p:cNvSpPr>
            <a:spLocks noChangeArrowheads="1"/>
          </p:cNvSpPr>
          <p:nvPr/>
        </p:nvSpPr>
        <p:spPr bwMode="auto">
          <a:xfrm>
            <a:off x="4151313" y="4221163"/>
            <a:ext cx="360362" cy="431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600">
              <a:latin typeface="Arial" panose="020B0604020202020204" pitchFamily="34" charset="0"/>
            </a:endParaRPr>
          </a:p>
        </p:txBody>
      </p:sp>
      <p:sp>
        <p:nvSpPr>
          <p:cNvPr id="20559" name="Oval 80"/>
          <p:cNvSpPr>
            <a:spLocks noChangeArrowheads="1"/>
          </p:cNvSpPr>
          <p:nvPr/>
        </p:nvSpPr>
        <p:spPr bwMode="auto">
          <a:xfrm>
            <a:off x="6096000" y="2565400"/>
            <a:ext cx="287338" cy="2873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PE" sz="1600">
              <a:latin typeface="Arial" panose="020B0604020202020204" pitchFamily="34" charset="0"/>
            </a:endParaRPr>
          </a:p>
        </p:txBody>
      </p:sp>
      <p:sp>
        <p:nvSpPr>
          <p:cNvPr id="20560" name="Text Box 81"/>
          <p:cNvSpPr txBox="1">
            <a:spLocks noChangeArrowheads="1"/>
          </p:cNvSpPr>
          <p:nvPr/>
        </p:nvSpPr>
        <p:spPr bwMode="auto">
          <a:xfrm>
            <a:off x="2711450" y="1700213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800">
                <a:solidFill>
                  <a:srgbClr val="FF0000"/>
                </a:solidFill>
                <a:latin typeface="Arial" panose="020B0604020202020204" pitchFamily="34" charset="0"/>
              </a:rPr>
              <a:t>Desinfección</a:t>
            </a:r>
            <a:endParaRPr lang="es-ES" altLang="es-PE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561" name="Line 82"/>
          <p:cNvSpPr>
            <a:spLocks noChangeShapeType="1"/>
          </p:cNvSpPr>
          <p:nvPr/>
        </p:nvSpPr>
        <p:spPr bwMode="auto">
          <a:xfrm>
            <a:off x="4224338" y="1916113"/>
            <a:ext cx="18716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62" name="Line 83"/>
          <p:cNvSpPr>
            <a:spLocks noChangeShapeType="1"/>
          </p:cNvSpPr>
          <p:nvPr/>
        </p:nvSpPr>
        <p:spPr bwMode="auto">
          <a:xfrm>
            <a:off x="4224339" y="1916113"/>
            <a:ext cx="142875" cy="223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63" name="Line 84"/>
          <p:cNvSpPr>
            <a:spLocks noChangeShapeType="1"/>
          </p:cNvSpPr>
          <p:nvPr/>
        </p:nvSpPr>
        <p:spPr bwMode="auto">
          <a:xfrm flipV="1">
            <a:off x="8472489" y="1916113"/>
            <a:ext cx="1584325" cy="2233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64" name="Line 85"/>
          <p:cNvSpPr>
            <a:spLocks noChangeShapeType="1"/>
          </p:cNvSpPr>
          <p:nvPr/>
        </p:nvSpPr>
        <p:spPr bwMode="auto">
          <a:xfrm>
            <a:off x="7464426" y="41497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65" name="Line 86"/>
          <p:cNvSpPr>
            <a:spLocks noChangeShapeType="1"/>
          </p:cNvSpPr>
          <p:nvPr/>
        </p:nvSpPr>
        <p:spPr bwMode="auto">
          <a:xfrm>
            <a:off x="9264651" y="2276476"/>
            <a:ext cx="11525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66" name="Line 87"/>
          <p:cNvSpPr>
            <a:spLocks noChangeShapeType="1"/>
          </p:cNvSpPr>
          <p:nvPr/>
        </p:nvSpPr>
        <p:spPr bwMode="auto">
          <a:xfrm>
            <a:off x="8904288" y="30686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67" name="Line 88"/>
          <p:cNvSpPr>
            <a:spLocks noChangeShapeType="1"/>
          </p:cNvSpPr>
          <p:nvPr/>
        </p:nvSpPr>
        <p:spPr bwMode="auto">
          <a:xfrm flipH="1">
            <a:off x="8328025" y="37893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s-PE"/>
          </a:p>
        </p:txBody>
      </p:sp>
      <p:sp>
        <p:nvSpPr>
          <p:cNvPr id="20568" name="Text Box 108"/>
          <p:cNvSpPr txBox="1">
            <a:spLocks noChangeArrowheads="1"/>
          </p:cNvSpPr>
          <p:nvPr/>
        </p:nvSpPr>
        <p:spPr bwMode="auto">
          <a:xfrm>
            <a:off x="8328025" y="4652963"/>
            <a:ext cx="1944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rgbClr val="FF0000"/>
                </a:solidFill>
                <a:latin typeface="Arial" panose="020B0604020202020204" pitchFamily="34" charset="0"/>
              </a:rPr>
              <a:t>Red de distribución </a:t>
            </a:r>
            <a:endParaRPr lang="es-ES" altLang="es-PE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9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91838"/>
            <a:ext cx="3117850" cy="3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043" y="1669269"/>
            <a:ext cx="10515600" cy="1325563"/>
          </a:xfrm>
        </p:spPr>
        <p:txBody>
          <a:bodyPr/>
          <a:lstStyle/>
          <a:p>
            <a:pPr algn="ctr"/>
            <a:r>
              <a:rPr lang="es-PE" b="1" dirty="0" smtClean="0"/>
              <a:t>Planta de Tratamiento de Agua Potable</a:t>
            </a:r>
            <a:br>
              <a:rPr lang="es-PE" b="1" dirty="0" smtClean="0"/>
            </a:br>
            <a:endParaRPr lang="es-PE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1465" t="25099" r="48495" b="25957"/>
          <a:stretch/>
        </p:blipFill>
        <p:spPr bwMode="auto">
          <a:xfrm>
            <a:off x="1907953" y="2332050"/>
            <a:ext cx="9185564" cy="4059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0" y="457418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0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70938" y="1054825"/>
            <a:ext cx="8537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MX" altLang="es-PE" sz="3600" dirty="0">
                <a:latin typeface="+mj-lt"/>
                <a:ea typeface="+mj-ea"/>
                <a:cs typeface="+mj-cs"/>
              </a:rPr>
              <a:t>Líneas de Acción de la Vigilancia de la Calidad del Agua para  Consumo Humano</a:t>
            </a:r>
            <a:endParaRPr lang="es-PE" altLang="es-PE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75" y="2593465"/>
            <a:ext cx="2083357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www.fertilizantesyabonos.com/wp-content/uploads/laboratorio-de-j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134" y="2871500"/>
            <a:ext cx="2390320" cy="143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05" y="4580506"/>
            <a:ext cx="2333296" cy="161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13" y="4923873"/>
            <a:ext cx="2039141" cy="14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5 Rectángulo"/>
          <p:cNvSpPr/>
          <p:nvPr/>
        </p:nvSpPr>
        <p:spPr bwMode="auto">
          <a:xfrm>
            <a:off x="4727847" y="2981990"/>
            <a:ext cx="1943100" cy="72072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PE" sz="1600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Inspeccion</a:t>
            </a:r>
            <a:r>
              <a:rPr lang="es-PE" sz="16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s-PE" sz="16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sanitaria</a:t>
            </a:r>
          </a:p>
        </p:txBody>
      </p:sp>
      <p:sp>
        <p:nvSpPr>
          <p:cNvPr id="19" name="5 Rectángulo"/>
          <p:cNvSpPr/>
          <p:nvPr/>
        </p:nvSpPr>
        <p:spPr bwMode="auto">
          <a:xfrm>
            <a:off x="7918134" y="2348881"/>
            <a:ext cx="1825737" cy="35130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PE" sz="1600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Analisis</a:t>
            </a:r>
            <a:endParaRPr lang="es-PE" sz="160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5 Rectángulo"/>
          <p:cNvSpPr/>
          <p:nvPr/>
        </p:nvSpPr>
        <p:spPr bwMode="auto">
          <a:xfrm>
            <a:off x="7918135" y="4479845"/>
            <a:ext cx="2185273" cy="259869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PE" sz="16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Toma de muestras</a:t>
            </a:r>
          </a:p>
        </p:txBody>
      </p:sp>
      <p:pic>
        <p:nvPicPr>
          <p:cNvPr id="10" name="0 Ima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1" y="289705"/>
            <a:ext cx="3117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5 Rectángulo"/>
          <p:cNvSpPr/>
          <p:nvPr/>
        </p:nvSpPr>
        <p:spPr bwMode="auto">
          <a:xfrm>
            <a:off x="4727847" y="5208115"/>
            <a:ext cx="2260446" cy="36036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s-PE" sz="1600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Analisis</a:t>
            </a:r>
            <a:r>
              <a:rPr lang="es-PE" sz="16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en campo </a:t>
            </a:r>
          </a:p>
        </p:txBody>
      </p:sp>
    </p:spTree>
    <p:extLst>
      <p:ext uri="{BB962C8B-B14F-4D97-AF65-F5344CB8AC3E}">
        <p14:creationId xmlns:p14="http://schemas.microsoft.com/office/powerpoint/2010/main" val="320215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3053" t="19453" r="47789" b="24387"/>
          <a:stretch/>
        </p:blipFill>
        <p:spPr bwMode="auto">
          <a:xfrm>
            <a:off x="1014845" y="1895400"/>
            <a:ext cx="10162309" cy="4481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154243"/>
            <a:ext cx="10515600" cy="521455"/>
          </a:xfrm>
        </p:spPr>
        <p:txBody>
          <a:bodyPr/>
          <a:lstStyle/>
          <a:p>
            <a:pPr algn="ctr"/>
            <a:r>
              <a:rPr lang="es-PE" sz="4800" b="1" dirty="0" smtClean="0"/>
              <a:t>Instrumento de evaluación </a:t>
            </a:r>
            <a:endParaRPr lang="es-PE" sz="4800" b="1" dirty="0"/>
          </a:p>
        </p:txBody>
      </p:sp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8" y="194624"/>
            <a:ext cx="3117850" cy="63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3640" y="1147120"/>
            <a:ext cx="7741920" cy="742947"/>
          </a:xfrm>
        </p:spPr>
        <p:txBody>
          <a:bodyPr/>
          <a:lstStyle/>
          <a:p>
            <a:pPr algn="ctr"/>
            <a:r>
              <a:rPr lang="es-PE" b="1" dirty="0" smtClean="0"/>
              <a:t>Parámetros de Evaluación </a:t>
            </a:r>
            <a:endParaRPr lang="es-PE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96" t="28091" r="48389" b="26059"/>
          <a:stretch/>
        </p:blipFill>
        <p:spPr>
          <a:xfrm>
            <a:off x="731520" y="2266604"/>
            <a:ext cx="10515600" cy="4045527"/>
          </a:xfrm>
          <a:prstGeom prst="rect">
            <a:avLst/>
          </a:prstGeom>
        </p:spPr>
      </p:pic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8" y="365125"/>
            <a:ext cx="3117850" cy="58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9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4" y="1052736"/>
            <a:ext cx="7272337" cy="496664"/>
          </a:xfrm>
        </p:spPr>
        <p:txBody>
          <a:bodyPr/>
          <a:lstStyle/>
          <a:p>
            <a:pPr eaLnBrk="1" hangingPunct="1"/>
            <a:r>
              <a:rPr lang="es-ES" altLang="es-PE" sz="3600" b="1" dirty="0"/>
              <a:t>RANGOS DEL CLORO RESIDUAL </a:t>
            </a:r>
          </a:p>
        </p:txBody>
      </p:sp>
      <p:pic>
        <p:nvPicPr>
          <p:cNvPr id="2765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00" y="1796630"/>
            <a:ext cx="76581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4952" y="5706293"/>
            <a:ext cx="7128395" cy="864096"/>
          </a:xfrm>
          <a:prstGeom prst="rect">
            <a:avLst/>
          </a:prstGeom>
          <a:solidFill>
            <a:srgbClr val="CCFFFF">
              <a:alpha val="34117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>
              <a:spcBef>
                <a:spcPct val="30000"/>
              </a:spcBef>
              <a:spcAft>
                <a:spcPct val="5000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</a:rPr>
              <a:t>Cuando los valores de cloro residual esta por debajo de 0.5 mg/L se toman las muestras para su análisis de laboratorio. </a:t>
            </a:r>
          </a:p>
        </p:txBody>
      </p:sp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5468"/>
            <a:ext cx="2997606" cy="5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01" y="2008683"/>
            <a:ext cx="2687950" cy="29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1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Objec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286000" cy="243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67266" y="950668"/>
            <a:ext cx="6890478" cy="9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s-ES" altLang="es-PE" sz="2800" dirty="0">
                <a:solidFill>
                  <a:srgbClr val="FFFFFF"/>
                </a:solidFill>
              </a:rPr>
              <a:t> </a:t>
            </a:r>
            <a:endParaRPr lang="es-ES" altLang="es-PE" sz="2800" dirty="0" smtClean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s-ES" altLang="es-PE" sz="2800" dirty="0" smtClean="0">
                <a:solidFill>
                  <a:srgbClr val="FFFFFF"/>
                </a:solidFill>
              </a:rPr>
              <a:t> </a:t>
            </a:r>
            <a:r>
              <a:rPr lang="es-ES" altLang="es-PE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Agua En El Planeta</a:t>
            </a:r>
            <a:br>
              <a:rPr lang="es-ES" altLang="es-PE" sz="4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s-ES" altLang="es-PE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16971" y="2057150"/>
            <a:ext cx="7025640" cy="32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125"/>
              </a:spcBef>
            </a:pPr>
            <a:r>
              <a:rPr lang="es-ES" altLang="es-PE" sz="1800" dirty="0">
                <a:solidFill>
                  <a:srgbClr val="3333CC"/>
                </a:solidFill>
                <a:latin typeface="Arial" panose="020B0604020202020204" pitchFamily="34" charset="0"/>
              </a:rPr>
              <a:t>	</a:t>
            </a: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Nuestra tierra es </a:t>
            </a:r>
            <a:r>
              <a:rPr lang="es-ES" altLang="es-PE" sz="2000" b="1" dirty="0">
                <a:solidFill>
                  <a:srgbClr val="3333CC"/>
                </a:solidFill>
                <a:latin typeface="Arial" panose="020B0604020202020204" pitchFamily="34" charset="0"/>
              </a:rPr>
              <a:t>el planeta azul, el planeta </a:t>
            </a:r>
            <a:r>
              <a:rPr lang="es-ES" altLang="es-PE" sz="2000" b="1" dirty="0" smtClean="0">
                <a:solidFill>
                  <a:srgbClr val="3333CC"/>
                </a:solidFill>
                <a:latin typeface="Arial" panose="020B0604020202020204" pitchFamily="34" charset="0"/>
              </a:rPr>
              <a:t>del </a:t>
            </a:r>
            <a:r>
              <a:rPr lang="es-ES" altLang="es-PE" sz="2000" b="1" dirty="0">
                <a:solidFill>
                  <a:srgbClr val="3333CC"/>
                </a:solidFill>
                <a:latin typeface="Arial" panose="020B0604020202020204" pitchFamily="34" charset="0"/>
              </a:rPr>
              <a:t>agua</a:t>
            </a:r>
          </a:p>
          <a:p>
            <a:pPr>
              <a:spcBef>
                <a:spcPts val="1125"/>
              </a:spcBef>
            </a:pP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	</a:t>
            </a:r>
            <a:r>
              <a:rPr lang="es-ES" altLang="es-PE" sz="2000" dirty="0">
                <a:solidFill>
                  <a:srgbClr val="FF0000"/>
                </a:solidFill>
                <a:latin typeface="Arial" panose="020B0604020202020204" pitchFamily="34" charset="0"/>
              </a:rPr>
              <a:t>El </a:t>
            </a:r>
            <a:r>
              <a:rPr lang="es-ES" altLang="es-P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97 %</a:t>
            </a:r>
            <a:r>
              <a:rPr lang="es-ES" altLang="es-PE" sz="2000" dirty="0">
                <a:solidFill>
                  <a:srgbClr val="FF0000"/>
                </a:solidFill>
                <a:latin typeface="Arial" panose="020B0604020202020204" pitchFamily="34" charset="0"/>
              </a:rPr>
              <a:t> del agua en el planeta es </a:t>
            </a:r>
            <a:r>
              <a:rPr lang="es-ES" altLang="es-P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salada</a:t>
            </a:r>
            <a:r>
              <a:rPr lang="es-ES" altLang="es-PE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(mares y los 	océanos). </a:t>
            </a:r>
          </a:p>
          <a:p>
            <a:pPr>
              <a:spcBef>
                <a:spcPts val="1125"/>
              </a:spcBef>
            </a:pP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	</a:t>
            </a:r>
            <a:r>
              <a:rPr lang="es-ES" altLang="es-PE" sz="2000" dirty="0">
                <a:solidFill>
                  <a:srgbClr val="FF0000"/>
                </a:solidFill>
                <a:latin typeface="Arial" panose="020B0604020202020204" pitchFamily="34" charset="0"/>
              </a:rPr>
              <a:t>Solamente el </a:t>
            </a:r>
            <a:r>
              <a:rPr lang="es-ES" altLang="es-P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3%</a:t>
            </a:r>
            <a:r>
              <a:rPr lang="es-ES" altLang="es-PE" sz="2000" dirty="0">
                <a:solidFill>
                  <a:srgbClr val="FF0000"/>
                </a:solidFill>
                <a:latin typeface="Arial" panose="020B0604020202020204" pitchFamily="34" charset="0"/>
              </a:rPr>
              <a:t> del agua </a:t>
            </a:r>
            <a:r>
              <a:rPr lang="es-ES" altLang="es-P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dulce. </a:t>
            </a: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1125"/>
              </a:spcBef>
            </a:pP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	</a:t>
            </a:r>
            <a:r>
              <a:rPr lang="es-ES" altLang="es-PE" sz="2000" dirty="0" smtClean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79% de este 3% está </a:t>
            </a:r>
            <a:r>
              <a:rPr lang="es-ES" altLang="es-PE" sz="2000" dirty="0" smtClean="0">
                <a:solidFill>
                  <a:srgbClr val="3333CC"/>
                </a:solidFill>
                <a:latin typeface="Arial" panose="020B0604020202020204" pitchFamily="34" charset="0"/>
              </a:rPr>
              <a:t>congelada </a:t>
            </a: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formando 	los casquetes polares y glaciares.</a:t>
            </a:r>
          </a:p>
          <a:p>
            <a:pPr>
              <a:spcBef>
                <a:spcPts val="1125"/>
              </a:spcBef>
            </a:pP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	El 20% del agua dulce del </a:t>
            </a:r>
            <a:r>
              <a:rPr lang="es-ES" altLang="es-PE" sz="2000" dirty="0" smtClean="0">
                <a:solidFill>
                  <a:srgbClr val="3333CC"/>
                </a:solidFill>
                <a:latin typeface="Arial" panose="020B0604020202020204" pitchFamily="34" charset="0"/>
              </a:rPr>
              <a:t>planeta es </a:t>
            </a: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agua </a:t>
            </a:r>
            <a:r>
              <a:rPr lang="es-ES" altLang="es-PE" sz="2000" dirty="0" smtClean="0">
                <a:solidFill>
                  <a:srgbClr val="3333CC"/>
                </a:solidFill>
                <a:latin typeface="Arial" panose="020B0604020202020204" pitchFamily="34" charset="0"/>
              </a:rPr>
              <a:t>subterránea </a:t>
            </a: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</a:pP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	El 1% del agua dulce del </a:t>
            </a:r>
            <a:r>
              <a:rPr lang="es-ES" altLang="es-PE" sz="2000" dirty="0" smtClean="0">
                <a:solidFill>
                  <a:srgbClr val="3333CC"/>
                </a:solidFill>
                <a:latin typeface="Arial" panose="020B0604020202020204" pitchFamily="34" charset="0"/>
              </a:rPr>
              <a:t>planeta es </a:t>
            </a: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agua </a:t>
            </a:r>
            <a:r>
              <a:rPr lang="es-ES" altLang="es-PE" sz="2000" dirty="0" smtClean="0">
                <a:solidFill>
                  <a:srgbClr val="3333CC"/>
                </a:solidFill>
                <a:latin typeface="Arial" panose="020B0604020202020204" pitchFamily="34" charset="0"/>
              </a:rPr>
              <a:t>superficial</a:t>
            </a:r>
            <a:r>
              <a:rPr lang="es-ES" altLang="es-PE" sz="2000" dirty="0">
                <a:solidFill>
                  <a:srgbClr val="3333CC"/>
                </a:solidFill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33965"/>
            <a:ext cx="2286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052838"/>
              </p:ext>
            </p:extLst>
          </p:nvPr>
        </p:nvGraphicFramePr>
        <p:xfrm>
          <a:off x="1524000" y="1319135"/>
          <a:ext cx="2286000" cy="101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r:id="rId6" imgW="1762200" imgH="1419120" progId="">
                  <p:embed/>
                </p:oleObj>
              </mc:Choice>
              <mc:Fallback>
                <p:oleObj r:id="rId6" imgW="1762200" imgH="1419120" progId="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19135"/>
                        <a:ext cx="2286000" cy="1019332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5843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018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8644" y="446803"/>
            <a:ext cx="6677239" cy="1040464"/>
          </a:xfrm>
        </p:spPr>
        <p:txBody>
          <a:bodyPr>
            <a:noAutofit/>
          </a:bodyPr>
          <a:lstStyle/>
          <a:p>
            <a:pPr eaLnBrk="1" hangingPunct="1"/>
            <a:r>
              <a:rPr lang="es-PE" altLang="es-PE" sz="2800" b="1" dirty="0"/>
              <a:t>Mantenimiento de Sistema de Abastecimiento de Agua para Consumo Humano</a:t>
            </a:r>
            <a:endParaRPr lang="es-ES" altLang="es-PE" sz="2800" b="1" dirty="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19529" y="1298445"/>
            <a:ext cx="6760563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s-PE" altLang="es-PE" sz="1800" dirty="0">
                <a:solidFill>
                  <a:srgbClr val="FF0000"/>
                </a:solidFill>
                <a:latin typeface="Arial" panose="020B0604020202020204" pitchFamily="34" charset="0"/>
              </a:rPr>
              <a:t>Captación:</a:t>
            </a:r>
            <a:r>
              <a:rPr lang="es-PE" altLang="es-PE" sz="1800" dirty="0">
                <a:latin typeface="Arial" panose="020B0604020202020204" pitchFamily="34" charset="0"/>
              </a:rPr>
              <a:t>   	Inspección General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800" dirty="0">
                <a:latin typeface="Arial" panose="020B0604020202020204" pitchFamily="34" charset="0"/>
              </a:rPr>
              <a:t>		Limpieza y </a:t>
            </a:r>
            <a:r>
              <a:rPr lang="es-PE" altLang="es-PE" sz="1800" dirty="0" smtClean="0">
                <a:latin typeface="Arial" panose="020B0604020202020204" pitchFamily="34" charset="0"/>
              </a:rPr>
              <a:t>Desinfección                   </a:t>
            </a:r>
            <a:r>
              <a:rPr lang="es-PE" altLang="es-PE" sz="1800" dirty="0">
                <a:latin typeface="Arial" panose="020B0604020202020204" pitchFamily="34" charset="0"/>
              </a:rPr>
              <a:t>		Reparación de daños  existentes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s-PE" altLang="es-PE" sz="1800" dirty="0">
                <a:solidFill>
                  <a:srgbClr val="FF0000"/>
                </a:solidFill>
                <a:latin typeface="Arial" panose="020B0604020202020204" pitchFamily="34" charset="0"/>
              </a:rPr>
              <a:t>Línea de Conducción: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800" dirty="0">
                <a:latin typeface="Arial" panose="020B0604020202020204" pitchFamily="34" charset="0"/>
              </a:rPr>
              <a:t>		Desinfección de </a:t>
            </a:r>
            <a:r>
              <a:rPr lang="es-PE" altLang="es-PE" sz="1800" dirty="0" smtClean="0">
                <a:latin typeface="Arial" panose="020B0604020202020204" pitchFamily="34" charset="0"/>
              </a:rPr>
              <a:t>tuberías                  </a:t>
            </a:r>
            <a:r>
              <a:rPr lang="es-PE" altLang="es-PE" sz="1800" dirty="0">
                <a:latin typeface="Arial" panose="020B0604020202020204" pitchFamily="34" charset="0"/>
              </a:rPr>
              <a:t>		Reparación de Daños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800" dirty="0">
                <a:latin typeface="Arial" panose="020B0604020202020204" pitchFamily="34" charset="0"/>
              </a:rPr>
              <a:t>3.  </a:t>
            </a:r>
            <a:r>
              <a:rPr lang="es-PE" altLang="es-PE" sz="1800" dirty="0">
                <a:solidFill>
                  <a:srgbClr val="FF0000"/>
                </a:solidFill>
                <a:latin typeface="Arial" panose="020B0604020202020204" pitchFamily="34" charset="0"/>
              </a:rPr>
              <a:t>Reservorio: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800" dirty="0">
                <a:latin typeface="Arial" panose="020B0604020202020204" pitchFamily="34" charset="0"/>
              </a:rPr>
              <a:t>		Inspección de la estructura y sus partes 		Limpieza y </a:t>
            </a:r>
            <a:r>
              <a:rPr lang="es-PE" altLang="es-PE" sz="1800" dirty="0" smtClean="0">
                <a:latin typeface="Arial" panose="020B0604020202020204" pitchFamily="34" charset="0"/>
              </a:rPr>
              <a:t>Desinfección                                            	Reparación  </a:t>
            </a:r>
            <a:r>
              <a:rPr lang="es-PE" altLang="es-PE" sz="1800" dirty="0">
                <a:latin typeface="Arial" panose="020B0604020202020204" pitchFamily="34" charset="0"/>
              </a:rPr>
              <a:t>General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"/>
            </a:pPr>
            <a:r>
              <a:rPr lang="es-PE" altLang="es-PE" sz="1800" dirty="0">
                <a:latin typeface="Arial" panose="020B0604020202020204" pitchFamily="34" charset="0"/>
              </a:rPr>
              <a:t> </a:t>
            </a:r>
            <a:r>
              <a:rPr lang="es-PE" altLang="es-PE" sz="1800" dirty="0">
                <a:solidFill>
                  <a:srgbClr val="FF0000"/>
                </a:solidFill>
                <a:latin typeface="Arial" panose="020B0604020202020204" pitchFamily="34" charset="0"/>
              </a:rPr>
              <a:t>Red de Distribución: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PE" altLang="es-PE" sz="1800" dirty="0">
                <a:latin typeface="Arial" panose="020B0604020202020204" pitchFamily="34" charset="0"/>
              </a:rPr>
              <a:t>		Inspección </a:t>
            </a:r>
            <a:r>
              <a:rPr lang="es-PE" altLang="es-PE" sz="1800" dirty="0" smtClean="0">
                <a:latin typeface="Arial" panose="020B0604020202020204" pitchFamily="34" charset="0"/>
              </a:rPr>
              <a:t>General                           </a:t>
            </a:r>
            <a:r>
              <a:rPr lang="es-PE" altLang="es-PE" sz="1800" dirty="0">
                <a:latin typeface="Arial" panose="020B0604020202020204" pitchFamily="34" charset="0"/>
              </a:rPr>
              <a:t>		Reparación de </a:t>
            </a:r>
            <a:r>
              <a:rPr lang="es-PE" altLang="es-PE" sz="1800" dirty="0" smtClean="0">
                <a:latin typeface="Arial" panose="020B0604020202020204" pitchFamily="34" charset="0"/>
              </a:rPr>
              <a:t>Daños</a:t>
            </a:r>
            <a:endParaRPr lang="es-ES" altLang="es-PE" sz="1800" dirty="0">
              <a:latin typeface="Arial" panose="020B0604020202020204" pitchFamily="34" charset="0"/>
            </a:endParaRP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7385706" y="1843790"/>
            <a:ext cx="2407455" cy="2020524"/>
            <a:chOff x="2064" y="845"/>
            <a:chExt cx="1891" cy="1498"/>
          </a:xfrm>
        </p:grpSpPr>
        <p:pic>
          <p:nvPicPr>
            <p:cNvPr id="21510" name="Picture 6" descr="fot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F4FF"/>
                </a:clrFrom>
                <a:clrTo>
                  <a:srgbClr val="F4F4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845"/>
              <a:ext cx="1872" cy="1495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7" descr="foto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AE98A5"/>
                </a:clrFrom>
                <a:clrTo>
                  <a:srgbClr val="AE98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" y="848"/>
              <a:ext cx="1872" cy="1495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8" descr="f1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434" y="3976101"/>
            <a:ext cx="2197453" cy="24758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6" y="194391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1762705" y="2094865"/>
            <a:ext cx="8929744" cy="3017519"/>
          </a:xfrm>
          <a:prstGeom prst="rect">
            <a:avLst/>
          </a:prstGeom>
          <a:solidFill>
            <a:srgbClr val="00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0083B8"/>
              </a:solidFill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1510028" y="360362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1462133" y="2726462"/>
            <a:ext cx="97323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VIGILANCIA DE AGUA EN DIRIS LIMA  ESTE                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517382"/>
            <a:ext cx="3117850" cy="79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63008" y="1422073"/>
            <a:ext cx="912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sz="3600" b="1" dirty="0" smtClean="0">
                <a:latin typeface="+mj-lt"/>
              </a:rPr>
              <a:t>PUNTOS DE VIGILANCIA DE AGUA - DIRIS LE</a:t>
            </a:r>
            <a:endParaRPr lang="es-PE" altLang="es-PE" sz="3600" b="1" dirty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23709" y="5223164"/>
            <a:ext cx="45719" cy="13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82334"/>
              </p:ext>
            </p:extLst>
          </p:nvPr>
        </p:nvGraphicFramePr>
        <p:xfrm>
          <a:off x="1412737" y="2198446"/>
          <a:ext cx="9421943" cy="4075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182">
                  <a:extLst>
                    <a:ext uri="{9D8B030D-6E8A-4147-A177-3AD203B41FA5}">
                      <a16:colId xmlns:a16="http://schemas.microsoft.com/office/drawing/2014/main" xmlns="" val="3124574454"/>
                    </a:ext>
                  </a:extLst>
                </a:gridCol>
                <a:gridCol w="2892317">
                  <a:extLst>
                    <a:ext uri="{9D8B030D-6E8A-4147-A177-3AD203B41FA5}">
                      <a16:colId xmlns:a16="http://schemas.microsoft.com/office/drawing/2014/main" xmlns="" val="3926479548"/>
                    </a:ext>
                  </a:extLst>
                </a:gridCol>
                <a:gridCol w="2348912">
                  <a:extLst>
                    <a:ext uri="{9D8B030D-6E8A-4147-A177-3AD203B41FA5}">
                      <a16:colId xmlns:a16="http://schemas.microsoft.com/office/drawing/2014/main" xmlns="" val="4078871413"/>
                    </a:ext>
                  </a:extLst>
                </a:gridCol>
                <a:gridCol w="2195532">
                  <a:extLst>
                    <a:ext uri="{9D8B030D-6E8A-4147-A177-3AD203B41FA5}">
                      <a16:colId xmlns:a16="http://schemas.microsoft.com/office/drawing/2014/main" xmlns="" val="4100648019"/>
                    </a:ext>
                  </a:extLst>
                </a:gridCol>
              </a:tblGrid>
              <a:tr h="820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DISTRITOS 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UBG - DIRIS LE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EE.SS  QUE REALIZAN VIGILANCIA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PUNTOS VIGILADOS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7279012"/>
                  </a:ext>
                </a:extLst>
              </a:tr>
              <a:tr h="32220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EL AGUSTINO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UBG STA ANITA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18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78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8466507"/>
                  </a:ext>
                </a:extLst>
              </a:tr>
              <a:tr h="32220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SANTA ANITA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2976001"/>
                  </a:ext>
                </a:extLst>
              </a:tr>
              <a:tr h="39381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ATE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UBG ATE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15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106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6664647"/>
                  </a:ext>
                </a:extLst>
              </a:tr>
              <a:tr h="54656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LA MOLINA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UBG LA MOLINA CIENEGUILLA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8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48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8590610"/>
                  </a:ext>
                </a:extLst>
              </a:tr>
              <a:tr h="36994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CIENEGUILLA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7022036"/>
                  </a:ext>
                </a:extLst>
              </a:tr>
              <a:tr h="32220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CHACLACAYO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UBG CHOSICA CHACLACAYO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PE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PE" sz="1600" u="none" strike="noStrike" dirty="0" smtClean="0">
                          <a:effectLst/>
                        </a:rPr>
                        <a:t>31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147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 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3974740"/>
                  </a:ext>
                </a:extLst>
              </a:tr>
              <a:tr h="59668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LURIGANCHO CHOSICA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5377229"/>
                  </a:ext>
                </a:extLst>
              </a:tr>
              <a:tr h="3818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b="1" u="none" strike="noStrike" dirty="0">
                          <a:effectLst/>
                        </a:rPr>
                        <a:t>TOTAL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4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72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379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510823"/>
                  </a:ext>
                </a:extLst>
              </a:tr>
            </a:tbl>
          </a:graphicData>
        </a:graphic>
      </p:graphicFrame>
      <p:pic>
        <p:nvPicPr>
          <p:cNvPr id="10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517382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1054" y="1111945"/>
            <a:ext cx="10515600" cy="732045"/>
          </a:xfrm>
        </p:spPr>
        <p:txBody>
          <a:bodyPr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SISTEMAS DE AGUAS IDENTIFICADOS  EN LA DIRIS LE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17599"/>
              </p:ext>
            </p:extLst>
          </p:nvPr>
        </p:nvGraphicFramePr>
        <p:xfrm>
          <a:off x="1319132" y="2023670"/>
          <a:ext cx="9998441" cy="3713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8704">
                  <a:extLst>
                    <a:ext uri="{9D8B030D-6E8A-4147-A177-3AD203B41FA5}">
                      <a16:colId xmlns:a16="http://schemas.microsoft.com/office/drawing/2014/main" xmlns="" val="1003531355"/>
                    </a:ext>
                  </a:extLst>
                </a:gridCol>
                <a:gridCol w="1738859">
                  <a:extLst>
                    <a:ext uri="{9D8B030D-6E8A-4147-A177-3AD203B41FA5}">
                      <a16:colId xmlns:a16="http://schemas.microsoft.com/office/drawing/2014/main" xmlns="" val="2080608481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xmlns="" val="3203313780"/>
                    </a:ext>
                  </a:extLst>
                </a:gridCol>
                <a:gridCol w="2188564">
                  <a:extLst>
                    <a:ext uri="{9D8B030D-6E8A-4147-A177-3AD203B41FA5}">
                      <a16:colId xmlns:a16="http://schemas.microsoft.com/office/drawing/2014/main" xmlns="" val="550925671"/>
                    </a:ext>
                  </a:extLst>
                </a:gridCol>
                <a:gridCol w="1783829">
                  <a:extLst>
                    <a:ext uri="{9D8B030D-6E8A-4147-A177-3AD203B41FA5}">
                      <a16:colId xmlns:a16="http://schemas.microsoft.com/office/drawing/2014/main" xmlns="" val="1197803005"/>
                    </a:ext>
                  </a:extLst>
                </a:gridCol>
              </a:tblGrid>
              <a:tr h="38683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E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Sistemas de Agua</a:t>
                      </a:r>
                      <a:r>
                        <a:rPr lang="es-PE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Para Consumo Humano  </a:t>
                      </a:r>
                      <a:endParaRPr lang="es-PE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5133980"/>
                  </a:ext>
                </a:extLst>
              </a:tr>
              <a:tr h="607885"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b="1" u="none" strike="noStrike" dirty="0" smtClean="0">
                          <a:effectLst/>
                        </a:rPr>
                        <a:t>DISTRITOS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SEDAPAL</a:t>
                      </a:r>
                      <a:endParaRPr lang="es-PE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MUNICIPALIDAD</a:t>
                      </a:r>
                      <a:endParaRPr lang="es-PE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JUNTAS DE AGUA</a:t>
                      </a:r>
                      <a:endParaRPr lang="es-PE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CAMIONES CISTERNAS</a:t>
                      </a:r>
                      <a:endParaRPr lang="es-PE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2490767"/>
                  </a:ext>
                </a:extLst>
              </a:tr>
              <a:tr h="3868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 STA ANITA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6741794"/>
                  </a:ext>
                </a:extLst>
              </a:tr>
              <a:tr h="3868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 ATE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0792244"/>
                  </a:ext>
                </a:extLst>
              </a:tr>
              <a:tr h="3868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LA MOLINA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PE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971016"/>
                  </a:ext>
                </a:extLst>
              </a:tr>
              <a:tr h="3868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 CIENEGUILLA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9555934"/>
                  </a:ext>
                </a:extLst>
              </a:tr>
              <a:tr h="3868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LURIGANCHO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4635798"/>
                  </a:ext>
                </a:extLst>
              </a:tr>
              <a:tr h="3868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u="none" strike="noStrike" dirty="0">
                          <a:effectLst/>
                        </a:rPr>
                        <a:t> CHACLACAYO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PE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PE" sz="2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PE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2513781"/>
                  </a:ext>
                </a:extLst>
              </a:tr>
              <a:tr h="386836">
                <a:tc>
                  <a:txBody>
                    <a:bodyPr/>
                    <a:lstStyle/>
                    <a:p>
                      <a:pPr algn="l" fontAlgn="ctr"/>
                      <a:r>
                        <a:rPr lang="es-PE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PE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PE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PE" sz="2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PE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PE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5988170"/>
                  </a:ext>
                </a:extLst>
              </a:tr>
            </a:tbl>
          </a:graphicData>
        </a:graphic>
      </p:graphicFrame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4" y="427441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AE0958-6A24-49F7-BA17-D3900A49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617291"/>
            <a:ext cx="10515600" cy="2852737"/>
          </a:xfrm>
        </p:spPr>
        <p:txBody>
          <a:bodyPr/>
          <a:lstStyle/>
          <a:p>
            <a:r>
              <a:rPr lang="es-PE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3809" r="1636" b="1408"/>
          <a:stretch>
            <a:fillRect/>
          </a:stretch>
        </p:blipFill>
        <p:spPr bwMode="auto">
          <a:xfrm>
            <a:off x="1170818" y="1230774"/>
            <a:ext cx="9876933" cy="56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18" y="495796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69036" y="1514007"/>
            <a:ext cx="9863424" cy="588259"/>
          </a:xfrm>
        </p:spPr>
        <p:txBody>
          <a:bodyPr/>
          <a:lstStyle/>
          <a:p>
            <a:pPr algn="ctr"/>
            <a:r>
              <a:rPr lang="es-PE" sz="3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SISTEMAS DE ABASTECIMIENTOS </a:t>
            </a:r>
            <a:endParaRPr lang="es-PE" sz="3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780796"/>
              </p:ext>
            </p:extLst>
          </p:nvPr>
        </p:nvGraphicFramePr>
        <p:xfrm>
          <a:off x="2158584" y="2278506"/>
          <a:ext cx="8259579" cy="39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Gráfico" r:id="rId3" imgW="4571991" imgH="2743200" progId="Excel.Chart.8">
                  <p:embed/>
                </p:oleObj>
              </mc:Choice>
              <mc:Fallback>
                <p:oleObj name="Gráfico" r:id="rId3" imgW="4571991" imgH="2743200" progId="Excel.Char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584" y="2278506"/>
                        <a:ext cx="8259579" cy="392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4" y="427441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66" y="1303005"/>
            <a:ext cx="8811169" cy="4894688"/>
          </a:xfrm>
          <a:prstGeom prst="rect">
            <a:avLst/>
          </a:prstGeom>
        </p:spPr>
      </p:pic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1" y="517382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5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1" y="517382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28941" t="36409" r="21223" b="14626"/>
          <a:stretch/>
        </p:blipFill>
        <p:spPr bwMode="auto">
          <a:xfrm>
            <a:off x="1064302" y="1499017"/>
            <a:ext cx="10118360" cy="485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6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29193" y="959370"/>
            <a:ext cx="9998336" cy="597018"/>
          </a:xfrm>
        </p:spPr>
        <p:txBody>
          <a:bodyPr/>
          <a:lstStyle/>
          <a:p>
            <a:pPr algn="ctr"/>
            <a:r>
              <a:rPr lang="es-PE" b="1" dirty="0" smtClean="0"/>
              <a:t>SISTEMAS DE AGUA EVALUADOS EN EL AÑO 2019</a:t>
            </a:r>
            <a:endParaRPr lang="es-PE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591376"/>
              </p:ext>
            </p:extLst>
          </p:nvPr>
        </p:nvGraphicFramePr>
        <p:xfrm>
          <a:off x="1004341" y="1556388"/>
          <a:ext cx="10013429" cy="4919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227">
                  <a:extLst>
                    <a:ext uri="{9D8B030D-6E8A-4147-A177-3AD203B41FA5}">
                      <a16:colId xmlns:a16="http://schemas.microsoft.com/office/drawing/2014/main" xmlns="" val="1107462570"/>
                    </a:ext>
                  </a:extLst>
                </a:gridCol>
                <a:gridCol w="2094963">
                  <a:extLst>
                    <a:ext uri="{9D8B030D-6E8A-4147-A177-3AD203B41FA5}">
                      <a16:colId xmlns:a16="http://schemas.microsoft.com/office/drawing/2014/main" xmlns="" val="3069546829"/>
                    </a:ext>
                  </a:extLst>
                </a:gridCol>
                <a:gridCol w="1499017">
                  <a:extLst>
                    <a:ext uri="{9D8B030D-6E8A-4147-A177-3AD203B41FA5}">
                      <a16:colId xmlns:a16="http://schemas.microsoft.com/office/drawing/2014/main" xmlns="" val="2710048703"/>
                    </a:ext>
                  </a:extLst>
                </a:gridCol>
                <a:gridCol w="1439055">
                  <a:extLst>
                    <a:ext uri="{9D8B030D-6E8A-4147-A177-3AD203B41FA5}">
                      <a16:colId xmlns:a16="http://schemas.microsoft.com/office/drawing/2014/main" xmlns="" val="2115577807"/>
                    </a:ext>
                  </a:extLst>
                </a:gridCol>
                <a:gridCol w="1738859">
                  <a:extLst>
                    <a:ext uri="{9D8B030D-6E8A-4147-A177-3AD203B41FA5}">
                      <a16:colId xmlns:a16="http://schemas.microsoft.com/office/drawing/2014/main" xmlns="" val="2045848600"/>
                    </a:ext>
                  </a:extLst>
                </a:gridCol>
                <a:gridCol w="1094282">
                  <a:extLst>
                    <a:ext uri="{9D8B030D-6E8A-4147-A177-3AD203B41FA5}">
                      <a16:colId xmlns:a16="http://schemas.microsoft.com/office/drawing/2014/main" xmlns="" val="2269183213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xmlns="" val="4012590315"/>
                    </a:ext>
                  </a:extLst>
                </a:gridCol>
              </a:tblGrid>
              <a:tr h="33757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effectLst/>
                        </a:rPr>
                        <a:t>Nº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effectLst/>
                        </a:rPr>
                        <a:t>SISTEMAS DE AGUA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effectLst/>
                        </a:rPr>
                        <a:t>DISTRITOS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effectLst/>
                        </a:rPr>
                        <a:t>FECHA EV.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effectLst/>
                        </a:rPr>
                        <a:t>CALIDAD MICROBIOLOGICA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effectLst/>
                        </a:rPr>
                        <a:t>PARASITOS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u="none" strike="noStrike" dirty="0">
                          <a:effectLst/>
                        </a:rPr>
                        <a:t>METALES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7660339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Villa mercedes (integracion de los 8 pueblos)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18.01.2019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8658644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Alto huampani 2da zona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22.01.2019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8308295"/>
                  </a:ext>
                </a:extLst>
              </a:tr>
              <a:tr h="299212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u="none" strike="noStrike">
                          <a:effectLst/>
                        </a:rPr>
                        <a:t>jardines de ñaña (trabajadores centromin)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23.01.2019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159577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Alto peru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23.01.2019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1261168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Perla del sol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Chaclacayo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24.01.2019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476396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Muncipalidad de chaclacayo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Chaclacayo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05.02.2019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9059489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Villa  Leticia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12.02.2019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145110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AA.HH El paraiso cajamarquilla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12.02.2019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992960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AA.HH santa cruz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12.02.2019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3068668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Asoc. viv. El portillo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18.02.2019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945688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Lomas de ate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ATE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20.02.2019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250133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Sierra Limeña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07.03.2019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3454066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Asoc.Vlla san Luis - Ate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ATE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9/04/2019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u="none" strike="noStrike" dirty="0">
                          <a:effectLst/>
                        </a:rPr>
                        <a:t>PRESENCIA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5304531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AA.HH Nicolas de pierola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16/07/2019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u="none" strike="noStrike" dirty="0">
                          <a:effectLst/>
                        </a:rPr>
                        <a:t>PRESENCIA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6150861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AA.HH Sierra Limeña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16/07/2019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u="none" strike="noStrike" dirty="0">
                          <a:effectLst/>
                        </a:rPr>
                        <a:t>PRESENCIA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9909808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San Miguel de pedregal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16/07/2019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u="none" strike="noStrike" dirty="0">
                          <a:effectLst/>
                        </a:rPr>
                        <a:t>PRESENCIA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3678446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San Antonio de Pedregal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16/07/2019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u="none" strike="noStrike" dirty="0">
                          <a:effectLst/>
                        </a:rPr>
                        <a:t>PRESENCIA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3693858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AA.HH YANACOTO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06.08.2019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AUSENCIA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AUSENCIA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9975441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Nieveria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27.08.2019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*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*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*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4553997"/>
                  </a:ext>
                </a:extLst>
              </a:tr>
              <a:tr h="222491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20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Municipalidad de Lurigancho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Lurigancho 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*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>
                          <a:effectLst/>
                        </a:rPr>
                        <a:t>*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u="none" strike="noStrike" dirty="0">
                          <a:effectLst/>
                        </a:rPr>
                        <a:t>*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3092685"/>
                  </a:ext>
                </a:extLst>
              </a:tr>
            </a:tbl>
          </a:graphicData>
        </a:graphic>
      </p:graphicFrame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2" y="334623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5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4" name="Text Box 10">
            <a:extLst>
              <a:ext uri="{FF2B5EF4-FFF2-40B4-BE49-F238E27FC236}">
                <a16:creationId xmlns:a16="http://schemas.microsoft.com/office/drawing/2014/main" xmlns="" id="{E87A1404-3CA1-40F1-B20F-915AF39E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4" y="979140"/>
            <a:ext cx="111725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PE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RESULTADOS ESPERADOS DEL CONTROL Y LA VIGILANCIA</a:t>
            </a:r>
            <a:endParaRPr lang="es-ES_tradnl" altLang="es-PE" sz="4200" b="1" dirty="0">
              <a:effectLst>
                <a:outerShdw blurRad="38100" dist="38100" dir="2700000" algn="tl">
                  <a:srgbClr val="00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0475" name="Text Box 11">
            <a:extLst>
              <a:ext uri="{FF2B5EF4-FFF2-40B4-BE49-F238E27FC236}">
                <a16:creationId xmlns:a16="http://schemas.microsoft.com/office/drawing/2014/main" xmlns="" id="{A44AD64A-1CB8-45CC-9969-EB0F08CD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" y="2118360"/>
            <a:ext cx="9342120" cy="40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82600" indent="-390525" defTabSz="769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68588" indent="-1995488" defTabSz="769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859088" defTabSz="769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49588" defTabSz="769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240088" defTabSz="769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972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154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611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68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66FFFF"/>
              </a:buClr>
              <a:buSzPct val="65000"/>
              <a:buFont typeface="Monotype Sorts" pitchFamily="2" charset="2"/>
              <a:buChar char="l"/>
              <a:defRPr/>
            </a:pPr>
            <a:r>
              <a:rPr lang="es-ES_tradnl" altLang="es-PE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MEJOR GESTION DE LOS SERVICIOS</a:t>
            </a:r>
          </a:p>
          <a:p>
            <a:pPr>
              <a:lnSpc>
                <a:spcPct val="90000"/>
              </a:lnSpc>
              <a:buClr>
                <a:srgbClr val="66FFFF"/>
              </a:buClr>
              <a:buSzPct val="65000"/>
              <a:buFont typeface="Monotype Sorts" pitchFamily="2" charset="2"/>
              <a:buChar char="l"/>
              <a:defRPr/>
            </a:pPr>
            <a:endParaRPr lang="es-ES_tradnl" altLang="es-PE" sz="32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66FFFF"/>
              </a:buClr>
              <a:buSzPct val="65000"/>
              <a:buFont typeface="Monotype Sorts" pitchFamily="2" charset="2"/>
              <a:buChar char="l"/>
              <a:defRPr/>
            </a:pPr>
            <a:r>
              <a:rPr lang="es-ES_tradnl" altLang="es-PE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REHABILITACIÓN DE LOS SISTEMAS</a:t>
            </a:r>
          </a:p>
          <a:p>
            <a:pPr>
              <a:lnSpc>
                <a:spcPct val="90000"/>
              </a:lnSpc>
              <a:buClr>
                <a:srgbClr val="66FFFF"/>
              </a:buClr>
              <a:buSzPct val="65000"/>
              <a:buFont typeface="Monotype Sorts" pitchFamily="2" charset="2"/>
              <a:buChar char="l"/>
              <a:defRPr/>
            </a:pPr>
            <a:endParaRPr lang="es-ES_tradnl" altLang="es-PE" sz="32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66FFFF"/>
              </a:buClr>
              <a:buSzPct val="65000"/>
              <a:buFont typeface="Monotype Sorts" pitchFamily="2" charset="2"/>
              <a:buChar char="l"/>
              <a:defRPr/>
            </a:pPr>
            <a:r>
              <a:rPr lang="es-ES_tradnl" altLang="es-PE" sz="3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FORTALECIMIENTO DE LABORATORIOS</a:t>
            </a:r>
          </a:p>
          <a:p>
            <a:pPr>
              <a:lnSpc>
                <a:spcPct val="90000"/>
              </a:lnSpc>
              <a:buClr>
                <a:srgbClr val="66FFFF"/>
              </a:buClr>
              <a:buSzPct val="65000"/>
              <a:buFont typeface="Monotype Sorts" pitchFamily="2" charset="2"/>
              <a:buChar char="l"/>
              <a:defRPr/>
            </a:pPr>
            <a:endParaRPr lang="es-ES_tradnl" altLang="es-PE" sz="32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66FFFF"/>
              </a:buClr>
              <a:buSzPct val="65000"/>
              <a:buFont typeface="Monotype Sorts" pitchFamily="2" charset="2"/>
              <a:buChar char="l"/>
              <a:defRPr/>
            </a:pPr>
            <a:r>
              <a:rPr lang="es-ES_tradnl" altLang="es-PE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DESARROLLO DE RECURSOS HUMANOS </a:t>
            </a:r>
          </a:p>
          <a:p>
            <a:pPr>
              <a:lnSpc>
                <a:spcPct val="90000"/>
              </a:lnSpc>
              <a:buClr>
                <a:srgbClr val="66FFFF"/>
              </a:buClr>
              <a:buSzPct val="65000"/>
              <a:buFont typeface="Monotype Sorts" pitchFamily="2" charset="2"/>
              <a:buNone/>
              <a:defRPr/>
            </a:pPr>
            <a:endParaRPr lang="es-ES_tradnl" altLang="es-PE" sz="32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66FFFF"/>
              </a:buClr>
              <a:buSzPct val="65000"/>
              <a:buFont typeface="Monotype Sorts" pitchFamily="2" charset="2"/>
              <a:buChar char="l"/>
              <a:defRPr/>
            </a:pPr>
            <a:r>
              <a:rPr lang="es-ES_tradnl" altLang="es-PE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REVISIÓN y ACTUALIZACIÓN DE </a:t>
            </a:r>
            <a:r>
              <a:rPr lang="es-ES_tradnl" altLang="es-PE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NORMAS</a:t>
            </a:r>
            <a:endParaRPr lang="es-ES_tradnl" altLang="es-PE" sz="30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2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8" y="194787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379094" y="1028700"/>
            <a:ext cx="9039069" cy="1143000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PE" b="1" dirty="0" smtClean="0"/>
              <a:t>Porcentaje Agua Dulce y Agua Salada</a:t>
            </a:r>
            <a:endParaRPr lang="es-ES" altLang="es-PE" b="1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33901"/>
              </p:ext>
            </p:extLst>
          </p:nvPr>
        </p:nvGraphicFramePr>
        <p:xfrm>
          <a:off x="2360613" y="2171700"/>
          <a:ext cx="7759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Gráfico" r:id="rId4" imgW="3610080" imgH="1914480" progId="Excel.Chart.8">
                  <p:embed followColorScheme="full"/>
                </p:oleObj>
              </mc:Choice>
              <mc:Fallback>
                <p:oleObj name="Gráfico" r:id="rId4" imgW="3610080" imgH="1914480" progId="Excel.Chart.8">
                  <p:embed followColorScheme="full"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2171700"/>
                        <a:ext cx="7759700" cy="4114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" y="385883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47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220964" y="2218170"/>
            <a:ext cx="7957357" cy="2770909"/>
          </a:xfrm>
          <a:prstGeom prst="rect">
            <a:avLst/>
          </a:prstGeom>
          <a:solidFill>
            <a:srgbClr val="00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0083B8"/>
              </a:solidFill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1577974" y="36036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6313204" y="3203515"/>
            <a:ext cx="2981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517382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uevo diamante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9192" y="1847318"/>
            <a:ext cx="3072801" cy="3512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9360" y="818228"/>
            <a:ext cx="7364168" cy="864096"/>
          </a:xfrm>
        </p:spPr>
        <p:txBody>
          <a:bodyPr/>
          <a:lstStyle/>
          <a:p>
            <a:pPr algn="ctr"/>
            <a:r>
              <a:rPr lang="es-ES" altLang="es-PE" sz="3600" b="1" dirty="0"/>
              <a:t>AGUA PARA VIVIR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037" y="1761780"/>
            <a:ext cx="6789867" cy="4803912"/>
          </a:xfrm>
        </p:spPr>
        <p:txBody>
          <a:bodyPr>
            <a:noAutofit/>
          </a:bodyPr>
          <a:lstStyle/>
          <a:p>
            <a:pPr marL="609600" indent="-609600" algn="just"/>
            <a:r>
              <a:rPr lang="es-ES" altLang="es-PE" sz="2400" dirty="0"/>
              <a:t>HAY MÁS DE MIL MILLONES DE PERSONAS QUE NO TIENEN ACCESO AL AGUA POTABLE.</a:t>
            </a:r>
          </a:p>
          <a:p>
            <a:pPr marL="609600" indent="-609600" algn="just"/>
            <a:r>
              <a:rPr lang="es-ES" altLang="es-PE" sz="2400" dirty="0"/>
              <a:t>SEGÚN LA ONU CADA DÍA MUEREN SEIS MIL NIÑOS POR ENFERMEDADES PROVOCADAS POR EL CONSUMO DE  AGUA EN MAL ESTADO.</a:t>
            </a:r>
          </a:p>
          <a:p>
            <a:pPr marL="609600" indent="-609600" algn="just"/>
            <a:r>
              <a:rPr lang="es-ES" altLang="es-PE" sz="2400" dirty="0"/>
              <a:t>ES EL COMPONENTE MAYORITARIO DE LOS SERES VIVOS</a:t>
            </a:r>
          </a:p>
          <a:p>
            <a:pPr marL="609600" indent="-609600" algn="just"/>
            <a:r>
              <a:rPr lang="es-ES" altLang="es-PE" sz="2400" dirty="0"/>
              <a:t>ES EL PRINCIPAL DISOLVENTE BIOLÓGICO</a:t>
            </a:r>
          </a:p>
          <a:p>
            <a:pPr marL="609600" indent="-609600" algn="just"/>
            <a:r>
              <a:rPr lang="es-ES" altLang="es-PE" sz="2400" dirty="0"/>
              <a:t>PROPORCIONA UN MEDIO ADECUADO PARA LAS REACCIONES QUÍMICAS DE LA VIDA</a:t>
            </a:r>
          </a:p>
          <a:p>
            <a:pPr marL="609600" indent="-609600" algn="just"/>
            <a:r>
              <a:rPr lang="es-ES" altLang="es-PE" sz="2400" dirty="0"/>
              <a:t>AYUDA A MANTENER CONSTANTE NUESTRA TEMPERATURA CORPORAL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70" y="1761780"/>
            <a:ext cx="302391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0" y="334681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5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6917" y="1303341"/>
            <a:ext cx="9890783" cy="774841"/>
          </a:xfrm>
        </p:spPr>
        <p:txBody>
          <a:bodyPr/>
          <a:lstStyle/>
          <a:p>
            <a:pPr algn="ctr"/>
            <a:r>
              <a:rPr lang="es-PE" b="1" dirty="0" smtClean="0"/>
              <a:t>COMPETENCIA DEL SECTOR SALUD</a:t>
            </a:r>
            <a:endParaRPr lang="es-PE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0936" t="26354" r="48494" b="25016"/>
          <a:stretch/>
        </p:blipFill>
        <p:spPr bwMode="auto">
          <a:xfrm>
            <a:off x="1246909" y="2078182"/>
            <a:ext cx="10210800" cy="4031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1" y="579184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4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9947" y="1205810"/>
            <a:ext cx="7065880" cy="500964"/>
          </a:xfrm>
        </p:spPr>
        <p:txBody>
          <a:bodyPr>
            <a:normAutofit fontScale="90000"/>
          </a:bodyPr>
          <a:lstStyle/>
          <a:p>
            <a:r>
              <a:rPr lang="es-PE" sz="3600" b="1" dirty="0"/>
              <a:t>VIGILANCIA DE LA CALIDAD DE AGUA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574473" y="2362201"/>
            <a:ext cx="7661564" cy="3724275"/>
          </a:xfrm>
        </p:spPr>
        <p:txBody>
          <a:bodyPr>
            <a:normAutofit/>
          </a:bodyPr>
          <a:lstStyle/>
          <a:p>
            <a:pPr algn="just"/>
            <a:r>
              <a:rPr lang="es-PE" b="1" dirty="0" smtClean="0"/>
              <a:t>Conjunto </a:t>
            </a:r>
            <a:r>
              <a:rPr lang="es-PE" b="1" dirty="0"/>
              <a:t>de actividades periódicas y sistemáticas orientadas al mejoramiento gradual de la calidad físico química y bacteriológica del agua para consumo humano y la calidad sanitaria de los sistemas de abastecimiento de agua ubicados en el área urbano y rural, con el objetivo de contribuir a proteger la salud pública.</a:t>
            </a:r>
          </a:p>
        </p:txBody>
      </p:sp>
      <p:grpSp>
        <p:nvGrpSpPr>
          <p:cNvPr id="4" name="72 Grupo"/>
          <p:cNvGrpSpPr>
            <a:grpSpLocks/>
          </p:cNvGrpSpPr>
          <p:nvPr/>
        </p:nvGrpSpPr>
        <p:grpSpPr bwMode="auto">
          <a:xfrm>
            <a:off x="901482" y="1943101"/>
            <a:ext cx="2018720" cy="4562474"/>
            <a:chOff x="-1" y="648543"/>
            <a:chExt cx="2232027" cy="6209457"/>
          </a:xfrm>
        </p:grpSpPr>
        <p:pic>
          <p:nvPicPr>
            <p:cNvPr id="5" name="Picture 6" descr="950455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543"/>
              <a:ext cx="2232025" cy="194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UF_000578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1642"/>
              <a:ext cx="2232026" cy="177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f10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3"/>
            <a:stretch>
              <a:fillRect/>
            </a:stretch>
          </p:blipFill>
          <p:spPr bwMode="auto">
            <a:xfrm>
              <a:off x="-1" y="4365104"/>
              <a:ext cx="2232026" cy="249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0" y="464658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5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7757" y="1099643"/>
            <a:ext cx="5171608" cy="1126199"/>
          </a:xfrm>
        </p:spPr>
        <p:txBody>
          <a:bodyPr/>
          <a:lstStyle/>
          <a:p>
            <a:pPr algn="ctr" eaLnBrk="1" hangingPunct="1"/>
            <a:r>
              <a:rPr lang="es-P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2700" t="31375" r="47789" b="33172"/>
          <a:stretch/>
        </p:blipFill>
        <p:spPr bwMode="auto">
          <a:xfrm>
            <a:off x="911442" y="2008287"/>
            <a:ext cx="10647947" cy="3946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0" y="464658"/>
            <a:ext cx="3117850" cy="63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2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/>
          </p:cNvPicPr>
          <p:nvPr>
            <p:ph/>
          </p:nvPr>
        </p:nvPicPr>
        <p:blipFill rotWithShape="1">
          <a:blip r:embed="rId3"/>
          <a:srcRect l="29632" t="45913" r="30328" b="14348"/>
          <a:stretch/>
        </p:blipFill>
        <p:spPr bwMode="auto">
          <a:xfrm>
            <a:off x="1454044" y="2270234"/>
            <a:ext cx="9608695" cy="4025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1" y="444273"/>
            <a:ext cx="3117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454043" y="1097280"/>
            <a:ext cx="9608695" cy="1036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PE" sz="3200" b="1" dirty="0">
                <a:latin typeface="+mj-lt"/>
              </a:rPr>
              <a:t>Vigilancia de la Calidad del Agua para Consumo Humano</a:t>
            </a:r>
            <a:r>
              <a:rPr lang="es-PE" sz="3200" b="1" dirty="0" smtClean="0">
                <a:latin typeface="+mj-lt"/>
              </a:rPr>
              <a:t>:</a:t>
            </a:r>
            <a:endParaRPr lang="es-P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96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26605" r="6374" b="4303"/>
          <a:stretch>
            <a:fillRect/>
          </a:stretch>
        </p:blipFill>
        <p:spPr bwMode="auto">
          <a:xfrm>
            <a:off x="2208213" y="1656201"/>
            <a:ext cx="7685295" cy="46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1259174" y="1009702"/>
            <a:ext cx="10148341" cy="6464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PE" sz="2400" b="1" dirty="0">
                <a:latin typeface="+mj-lt"/>
              </a:rPr>
              <a:t>Vigilancia de la Calidad del Agua para Consumo Humano:</a:t>
            </a:r>
          </a:p>
          <a:p>
            <a:pPr marL="274320" indent="-274320" algn="ctr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s-PE" sz="2400" b="1" u="sng" dirty="0" smtClean="0">
                <a:solidFill>
                  <a:srgbClr val="FF0000"/>
                </a:solidFill>
                <a:latin typeface="+mn-lt"/>
              </a:rPr>
              <a:t>Desde </a:t>
            </a:r>
            <a:r>
              <a:rPr lang="es-PE" sz="2400" b="1" u="sng" dirty="0">
                <a:solidFill>
                  <a:srgbClr val="FF0000"/>
                </a:solidFill>
                <a:latin typeface="+mn-lt"/>
              </a:rPr>
              <a:t>la fuente hasta el suministro</a:t>
            </a:r>
          </a:p>
        </p:txBody>
      </p:sp>
      <p:pic>
        <p:nvPicPr>
          <p:cNvPr id="5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374718"/>
            <a:ext cx="3117850" cy="4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843</Words>
  <Application>Microsoft Office PowerPoint</Application>
  <PresentationFormat>Personalizado</PresentationFormat>
  <Paragraphs>354</Paragraphs>
  <Slides>30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Tema de Office</vt:lpstr>
      <vt:lpstr>Gráfico</vt:lpstr>
      <vt:lpstr> </vt:lpstr>
      <vt:lpstr>Presentación de PowerPoint</vt:lpstr>
      <vt:lpstr>Porcentaje Agua Dulce y Agua Salada</vt:lpstr>
      <vt:lpstr>AGUA PARA VIVIR</vt:lpstr>
      <vt:lpstr>COMPETENCIA DEL SECTOR SALUD</vt:lpstr>
      <vt:lpstr>VIGILANCIA DE LA CALIDAD DE AGUA </vt:lpstr>
      <vt:lpstr>OBJETIVO</vt:lpstr>
      <vt:lpstr>Presentación de PowerPoint</vt:lpstr>
      <vt:lpstr>Presentación de PowerPoint</vt:lpstr>
      <vt:lpstr>VIGILANCIA SANITARIAS REALIZADAS </vt:lpstr>
      <vt:lpstr>Presentación de PowerPoint</vt:lpstr>
      <vt:lpstr>ESQUEMA DEL SISTEMA DE ABASTECIMIENTO DE AGUA POR GRAVEDAD CON SIMPLE DESINFECCIÓN</vt:lpstr>
      <vt:lpstr>ESQUEMA DEL SISTEMA DE ABASTECIMIENTO DE AGUA POR GRAVEDAD CON TRATAMIENTO</vt:lpstr>
      <vt:lpstr>ESQUEMA DEL SISTEMA DE ABASTECIMIENTO DE AGUA POR BOMBEO</vt:lpstr>
      <vt:lpstr>Planta de Tratamiento de Agua Potable </vt:lpstr>
      <vt:lpstr>Presentación de PowerPoint</vt:lpstr>
      <vt:lpstr>Instrumento de evaluación </vt:lpstr>
      <vt:lpstr>Parámetros de Evaluación </vt:lpstr>
      <vt:lpstr>RANGOS DEL CLORO RESIDUAL </vt:lpstr>
      <vt:lpstr>Mantenimiento de Sistema de Abastecimiento de Agua para Consumo Humano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Admin</cp:lastModifiedBy>
  <cp:revision>194</cp:revision>
  <cp:lastPrinted>2018-05-23T20:41:38Z</cp:lastPrinted>
  <dcterms:modified xsi:type="dcterms:W3CDTF">2019-10-10T20:37:46Z</dcterms:modified>
</cp:coreProperties>
</file>